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5" r:id="rId4"/>
    <p:sldMasterId id="2147483648" r:id="rId5"/>
  </p:sldMasterIdLst>
  <p:notesMasterIdLst>
    <p:notesMasterId r:id="rId53"/>
  </p:notesMasterIdLst>
  <p:sldIdLst>
    <p:sldId id="332" r:id="rId6"/>
    <p:sldId id="257" r:id="rId7"/>
    <p:sldId id="382" r:id="rId8"/>
    <p:sldId id="258" r:id="rId9"/>
    <p:sldId id="260" r:id="rId10"/>
    <p:sldId id="261" r:id="rId11"/>
    <p:sldId id="336" r:id="rId12"/>
    <p:sldId id="275" r:id="rId13"/>
    <p:sldId id="276" r:id="rId14"/>
    <p:sldId id="277" r:id="rId15"/>
    <p:sldId id="278" r:id="rId16"/>
    <p:sldId id="279" r:id="rId17"/>
    <p:sldId id="414" r:id="rId18"/>
    <p:sldId id="408" r:id="rId19"/>
    <p:sldId id="268" r:id="rId20"/>
    <p:sldId id="348" r:id="rId21"/>
    <p:sldId id="406" r:id="rId22"/>
    <p:sldId id="347" r:id="rId23"/>
    <p:sldId id="269" r:id="rId24"/>
    <p:sldId id="352" r:id="rId25"/>
    <p:sldId id="271" r:id="rId26"/>
    <p:sldId id="357" r:id="rId27"/>
    <p:sldId id="356" r:id="rId28"/>
    <p:sldId id="409" r:id="rId29"/>
    <p:sldId id="331" r:id="rId30"/>
    <p:sldId id="353" r:id="rId31"/>
    <p:sldId id="354" r:id="rId32"/>
    <p:sldId id="355" r:id="rId33"/>
    <p:sldId id="384" r:id="rId34"/>
    <p:sldId id="383" r:id="rId35"/>
    <p:sldId id="405" r:id="rId36"/>
    <p:sldId id="374" r:id="rId37"/>
    <p:sldId id="402" r:id="rId38"/>
    <p:sldId id="403" r:id="rId39"/>
    <p:sldId id="404" r:id="rId40"/>
    <p:sldId id="372" r:id="rId41"/>
    <p:sldId id="387" r:id="rId42"/>
    <p:sldId id="388" r:id="rId43"/>
    <p:sldId id="389" r:id="rId44"/>
    <p:sldId id="386" r:id="rId45"/>
    <p:sldId id="413" r:id="rId46"/>
    <p:sldId id="340" r:id="rId47"/>
    <p:sldId id="412" r:id="rId48"/>
    <p:sldId id="335" r:id="rId49"/>
    <p:sldId id="281" r:id="rId50"/>
    <p:sldId id="282" r:id="rId51"/>
    <p:sldId id="371" r:id="rId52"/>
  </p:sldIdLst>
  <p:sldSz cx="9144000" cy="5143500" type="screen16x9"/>
  <p:notesSz cx="6858000" cy="9144000"/>
  <p:embeddedFontLst>
    <p:embeddedFont>
      <p:font typeface="Helvetica" panose="020B0604020202020204" pitchFamily="34" charset="0"/>
      <p:regular r:id="rId54"/>
      <p:bold r:id="rId55"/>
      <p:italic r:id="rId56"/>
      <p:boldItalic r:id="rId57"/>
    </p:embeddedFont>
    <p:embeddedFont>
      <p:font typeface="PP Object Sans" panose="00000500000000000000" pitchFamily="2" charset="0"/>
      <p:regular r:id="rId58"/>
      <p:bold r:id="rId59"/>
    </p:embeddedFont>
    <p:embeddedFont>
      <p:font typeface="PP Object Sans Heavy" panose="00000900000000000000" pitchFamily="2" charset="0"/>
      <p:bold r:id="rId60"/>
      <p:boldItalic r:id="rId61"/>
    </p:embeddedFont>
    <p:embeddedFont>
      <p:font typeface="PP Object Sans Light" panose="00000400000000000000" pitchFamily="2" charset="0"/>
      <p:regular r:id="rId62"/>
      <p:italic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BA4D"/>
    <a:srgbClr val="09BA3B"/>
    <a:srgbClr val="F2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F9A98D-6C4E-48D0-BBB6-57982871FC51}" v="53" dt="2025-11-24T18:21:35.3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60"/>
  </p:normalViewPr>
  <p:slideViewPr>
    <p:cSldViewPr snapToGrid="0">
      <p:cViewPr varScale="1">
        <p:scale>
          <a:sx n="80" d="100"/>
          <a:sy n="80" d="100"/>
        </p:scale>
        <p:origin x="24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0.fntdata"/><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Master" Target="slideMasters/slideMaster2.xml"/><Relationship Id="rId61" Type="http://schemas.openxmlformats.org/officeDocument/2006/relationships/font" Target="fonts/font8.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4.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7.fntdata"/><Relationship Id="rId65" Type="http://schemas.openxmlformats.org/officeDocument/2006/relationships/font" Target="fonts/font12.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2.fntdata"/><Relationship Id="rId7" Type="http://schemas.openxmlformats.org/officeDocument/2006/relationships/slide" Target="slides/slide2.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ne Mange" userId="6691b26b-2bbc-4281-9616-7dbf4a40b809" providerId="ADAL" clId="{556BC45E-1554-498F-AB92-03D528068B9B}"/>
    <pc:docChg chg="undo custSel addSld delSld modSld">
      <pc:chgData name="Laurane Mange" userId="6691b26b-2bbc-4281-9616-7dbf4a40b809" providerId="ADAL" clId="{556BC45E-1554-498F-AB92-03D528068B9B}" dt="2025-11-24T18:21:35.335" v="1786" actId="20577"/>
      <pc:docMkLst>
        <pc:docMk/>
      </pc:docMkLst>
      <pc:sldChg chg="addSp delSp modSp mod">
        <pc:chgData name="Laurane Mange" userId="6691b26b-2bbc-4281-9616-7dbf4a40b809" providerId="ADAL" clId="{556BC45E-1554-498F-AB92-03D528068B9B}" dt="2025-11-11T09:47:55.751" v="45" actId="478"/>
        <pc:sldMkLst>
          <pc:docMk/>
          <pc:sldMk cId="0" sldId="257"/>
        </pc:sldMkLst>
      </pc:sldChg>
      <pc:sldChg chg="modAnim">
        <pc:chgData name="Laurane Mange" userId="6691b26b-2bbc-4281-9616-7dbf4a40b809" providerId="ADAL" clId="{556BC45E-1554-498F-AB92-03D528068B9B}" dt="2025-11-19T16:33:47.205" v="1556"/>
        <pc:sldMkLst>
          <pc:docMk/>
          <pc:sldMk cId="0" sldId="258"/>
        </pc:sldMkLst>
      </pc:sldChg>
      <pc:sldChg chg="modSp mod modAnim">
        <pc:chgData name="Laurane Mange" userId="6691b26b-2bbc-4281-9616-7dbf4a40b809" providerId="ADAL" clId="{556BC45E-1554-498F-AB92-03D528068B9B}" dt="2025-11-19T16:34:00.374" v="1559"/>
        <pc:sldMkLst>
          <pc:docMk/>
          <pc:sldMk cId="0" sldId="260"/>
        </pc:sldMkLst>
        <pc:spChg chg="mod">
          <ac:chgData name="Laurane Mange" userId="6691b26b-2bbc-4281-9616-7dbf4a40b809" providerId="ADAL" clId="{556BC45E-1554-498F-AB92-03D528068B9B}" dt="2025-11-14T10:36:53.294" v="143" actId="20577"/>
          <ac:spMkLst>
            <pc:docMk/>
            <pc:sldMk cId="0" sldId="260"/>
            <ac:spMk id="105" creationId="{00000000-0000-0000-0000-000000000000}"/>
          </ac:spMkLst>
        </pc:spChg>
      </pc:sldChg>
      <pc:sldChg chg="modAnim">
        <pc:chgData name="Laurane Mange" userId="6691b26b-2bbc-4281-9616-7dbf4a40b809" providerId="ADAL" clId="{556BC45E-1554-498F-AB92-03D528068B9B}" dt="2025-11-19T16:38:54.984" v="1562"/>
        <pc:sldMkLst>
          <pc:docMk/>
          <pc:sldMk cId="0" sldId="261"/>
        </pc:sldMkLst>
      </pc:sldChg>
      <pc:sldChg chg="modSp mod">
        <pc:chgData name="Laurane Mange" userId="6691b26b-2bbc-4281-9616-7dbf4a40b809" providerId="ADAL" clId="{556BC45E-1554-498F-AB92-03D528068B9B}" dt="2025-11-24T09:34:22.687" v="1584" actId="20577"/>
        <pc:sldMkLst>
          <pc:docMk/>
          <pc:sldMk cId="0" sldId="268"/>
        </pc:sldMkLst>
        <pc:spChg chg="mod">
          <ac:chgData name="Laurane Mange" userId="6691b26b-2bbc-4281-9616-7dbf4a40b809" providerId="ADAL" clId="{556BC45E-1554-498F-AB92-03D528068B9B}" dt="2025-11-24T09:34:22.687" v="1584" actId="20577"/>
          <ac:spMkLst>
            <pc:docMk/>
            <pc:sldMk cId="0" sldId="268"/>
            <ac:spMk id="178" creationId="{00000000-0000-0000-0000-000000000000}"/>
          </ac:spMkLst>
        </pc:spChg>
      </pc:sldChg>
      <pc:sldChg chg="addSp delSp modSp mod">
        <pc:chgData name="Laurane Mange" userId="6691b26b-2bbc-4281-9616-7dbf4a40b809" providerId="ADAL" clId="{556BC45E-1554-498F-AB92-03D528068B9B}" dt="2025-11-19T16:11:49.343" v="1194" actId="20577"/>
        <pc:sldMkLst>
          <pc:docMk/>
          <pc:sldMk cId="0" sldId="269"/>
        </pc:sldMkLst>
        <pc:spChg chg="add mod">
          <ac:chgData name="Laurane Mange" userId="6691b26b-2bbc-4281-9616-7dbf4a40b809" providerId="ADAL" clId="{556BC45E-1554-498F-AB92-03D528068B9B}" dt="2025-11-19T16:11:49.343" v="1194" actId="20577"/>
          <ac:spMkLst>
            <pc:docMk/>
            <pc:sldMk cId="0" sldId="269"/>
            <ac:spMk id="4" creationId="{D381E989-860F-D8BC-23A4-0F4F8F63DA23}"/>
          </ac:spMkLst>
        </pc:spChg>
      </pc:sldChg>
      <pc:sldChg chg="del">
        <pc:chgData name="Laurane Mange" userId="6691b26b-2bbc-4281-9616-7dbf4a40b809" providerId="ADAL" clId="{556BC45E-1554-498F-AB92-03D528068B9B}" dt="2025-11-11T09:51:05.647" v="46" actId="47"/>
        <pc:sldMkLst>
          <pc:docMk/>
          <pc:sldMk cId="0" sldId="272"/>
        </pc:sldMkLst>
      </pc:sldChg>
      <pc:sldChg chg="del">
        <pc:chgData name="Laurane Mange" userId="6691b26b-2bbc-4281-9616-7dbf4a40b809" providerId="ADAL" clId="{556BC45E-1554-498F-AB92-03D528068B9B}" dt="2025-11-11T09:51:11.103" v="53" actId="47"/>
        <pc:sldMkLst>
          <pc:docMk/>
          <pc:sldMk cId="0" sldId="274"/>
        </pc:sldMkLst>
      </pc:sldChg>
      <pc:sldChg chg="modAnim">
        <pc:chgData name="Laurane Mange" userId="6691b26b-2bbc-4281-9616-7dbf4a40b809" providerId="ADAL" clId="{556BC45E-1554-498F-AB92-03D528068B9B}" dt="2025-11-19T16:41:03.191" v="1567"/>
        <pc:sldMkLst>
          <pc:docMk/>
          <pc:sldMk cId="4141919879" sldId="275"/>
        </pc:sldMkLst>
      </pc:sldChg>
      <pc:sldChg chg="modAnim">
        <pc:chgData name="Laurane Mange" userId="6691b26b-2bbc-4281-9616-7dbf4a40b809" providerId="ADAL" clId="{556BC45E-1554-498F-AB92-03D528068B9B}" dt="2025-11-19T16:41:09.048" v="1568"/>
        <pc:sldMkLst>
          <pc:docMk/>
          <pc:sldMk cId="3449324148" sldId="276"/>
        </pc:sldMkLst>
      </pc:sldChg>
      <pc:sldChg chg="modAnim">
        <pc:chgData name="Laurane Mange" userId="6691b26b-2bbc-4281-9616-7dbf4a40b809" providerId="ADAL" clId="{556BC45E-1554-498F-AB92-03D528068B9B}" dt="2025-11-19T16:41:15.123" v="1569"/>
        <pc:sldMkLst>
          <pc:docMk/>
          <pc:sldMk cId="246506085" sldId="277"/>
        </pc:sldMkLst>
      </pc:sldChg>
      <pc:sldChg chg="modAnim">
        <pc:chgData name="Laurane Mange" userId="6691b26b-2bbc-4281-9616-7dbf4a40b809" providerId="ADAL" clId="{556BC45E-1554-498F-AB92-03D528068B9B}" dt="2025-11-19T16:41:24.173" v="1570"/>
        <pc:sldMkLst>
          <pc:docMk/>
          <pc:sldMk cId="261547228" sldId="278"/>
        </pc:sldMkLst>
      </pc:sldChg>
      <pc:sldChg chg="modAnim">
        <pc:chgData name="Laurane Mange" userId="6691b26b-2bbc-4281-9616-7dbf4a40b809" providerId="ADAL" clId="{556BC45E-1554-498F-AB92-03D528068B9B}" dt="2025-11-19T16:41:29.968" v="1571"/>
        <pc:sldMkLst>
          <pc:docMk/>
          <pc:sldMk cId="3392560974" sldId="279"/>
        </pc:sldMkLst>
      </pc:sldChg>
      <pc:sldChg chg="delSp modSp mod">
        <pc:chgData name="Laurane Mange" userId="6691b26b-2bbc-4281-9616-7dbf4a40b809" providerId="ADAL" clId="{556BC45E-1554-498F-AB92-03D528068B9B}" dt="2025-11-11T09:38:37.876" v="40" actId="20577"/>
        <pc:sldMkLst>
          <pc:docMk/>
          <pc:sldMk cId="1523199564" sldId="332"/>
        </pc:sldMkLst>
        <pc:spChg chg="mod">
          <ac:chgData name="Laurane Mange" userId="6691b26b-2bbc-4281-9616-7dbf4a40b809" providerId="ADAL" clId="{556BC45E-1554-498F-AB92-03D528068B9B}" dt="2025-11-11T09:35:02.246" v="9" actId="6549"/>
          <ac:spMkLst>
            <pc:docMk/>
            <pc:sldMk cId="1523199564" sldId="332"/>
            <ac:spMk id="2" creationId="{48B6549C-929C-4F6A-B112-86E0CCB2BD5E}"/>
          </ac:spMkLst>
        </pc:spChg>
        <pc:spChg chg="mod">
          <ac:chgData name="Laurane Mange" userId="6691b26b-2bbc-4281-9616-7dbf4a40b809" providerId="ADAL" clId="{556BC45E-1554-498F-AB92-03D528068B9B}" dt="2025-11-11T09:38:37.876" v="40" actId="20577"/>
          <ac:spMkLst>
            <pc:docMk/>
            <pc:sldMk cId="1523199564" sldId="332"/>
            <ac:spMk id="3" creationId="{B9D78494-517E-4A12-AF52-40A81E8DB478}"/>
          </ac:spMkLst>
        </pc:spChg>
      </pc:sldChg>
      <pc:sldChg chg="addSp modSp mod modAnim">
        <pc:chgData name="Laurane Mange" userId="6691b26b-2bbc-4281-9616-7dbf4a40b809" providerId="ADAL" clId="{556BC45E-1554-498F-AB92-03D528068B9B}" dt="2025-11-19T16:39:19.379" v="1565"/>
        <pc:sldMkLst>
          <pc:docMk/>
          <pc:sldMk cId="2106920824" sldId="336"/>
        </pc:sldMkLst>
        <pc:spChg chg="add mod">
          <ac:chgData name="Laurane Mange" userId="6691b26b-2bbc-4281-9616-7dbf4a40b809" providerId="ADAL" clId="{556BC45E-1554-498F-AB92-03D528068B9B}" dt="2025-11-14T10:37:54.646" v="189" actId="122"/>
          <ac:spMkLst>
            <pc:docMk/>
            <pc:sldMk cId="2106920824" sldId="336"/>
            <ac:spMk id="7" creationId="{00CF3F2F-4D00-9629-F508-4A6C950EFAB0}"/>
          </ac:spMkLst>
        </pc:spChg>
      </pc:sldChg>
      <pc:sldChg chg="del modAnim">
        <pc:chgData name="Laurane Mange" userId="6691b26b-2bbc-4281-9616-7dbf4a40b809" providerId="ADAL" clId="{556BC45E-1554-498F-AB92-03D528068B9B}" dt="2025-11-23T17:56:51.434" v="1577" actId="47"/>
        <pc:sldMkLst>
          <pc:docMk/>
          <pc:sldMk cId="3192803224" sldId="337"/>
        </pc:sldMkLst>
      </pc:sldChg>
      <pc:sldChg chg="delSp modSp mod">
        <pc:chgData name="Laurane Mange" userId="6691b26b-2bbc-4281-9616-7dbf4a40b809" providerId="ADAL" clId="{556BC45E-1554-498F-AB92-03D528068B9B}" dt="2025-11-11T09:51:46.604" v="87" actId="478"/>
        <pc:sldMkLst>
          <pc:docMk/>
          <pc:sldMk cId="3908623720" sldId="340"/>
        </pc:sldMkLst>
        <pc:spChg chg="mod">
          <ac:chgData name="Laurane Mange" userId="6691b26b-2bbc-4281-9616-7dbf4a40b809" providerId="ADAL" clId="{556BC45E-1554-498F-AB92-03D528068B9B}" dt="2025-11-11T09:51:44.974" v="86" actId="20577"/>
          <ac:spMkLst>
            <pc:docMk/>
            <pc:sldMk cId="3908623720" sldId="340"/>
            <ac:spMk id="3" creationId="{B9D78494-517E-4A12-AF52-40A81E8DB478}"/>
          </ac:spMkLst>
        </pc:spChg>
      </pc:sldChg>
      <pc:sldChg chg="modSp mod">
        <pc:chgData name="Laurane Mange" userId="6691b26b-2bbc-4281-9616-7dbf4a40b809" providerId="ADAL" clId="{556BC45E-1554-498F-AB92-03D528068B9B}" dt="2025-11-24T09:38:27.726" v="1586" actId="20577"/>
        <pc:sldMkLst>
          <pc:docMk/>
          <pc:sldMk cId="920109774" sldId="347"/>
        </pc:sldMkLst>
        <pc:spChg chg="mod">
          <ac:chgData name="Laurane Mange" userId="6691b26b-2bbc-4281-9616-7dbf4a40b809" providerId="ADAL" clId="{556BC45E-1554-498F-AB92-03D528068B9B}" dt="2025-11-24T09:38:27.726" v="1586" actId="20577"/>
          <ac:spMkLst>
            <pc:docMk/>
            <pc:sldMk cId="920109774" sldId="347"/>
            <ac:spMk id="178" creationId="{00000000-0000-0000-0000-000000000000}"/>
          </ac:spMkLst>
        </pc:spChg>
      </pc:sldChg>
      <pc:sldChg chg="modSp mod">
        <pc:chgData name="Laurane Mange" userId="6691b26b-2bbc-4281-9616-7dbf4a40b809" providerId="ADAL" clId="{556BC45E-1554-498F-AB92-03D528068B9B}" dt="2025-11-24T09:35:00.576" v="1585" actId="20577"/>
        <pc:sldMkLst>
          <pc:docMk/>
          <pc:sldMk cId="665183650" sldId="348"/>
        </pc:sldMkLst>
        <pc:spChg chg="mod">
          <ac:chgData name="Laurane Mange" userId="6691b26b-2bbc-4281-9616-7dbf4a40b809" providerId="ADAL" clId="{556BC45E-1554-498F-AB92-03D528068B9B}" dt="2025-11-24T09:35:00.576" v="1585" actId="20577"/>
          <ac:spMkLst>
            <pc:docMk/>
            <pc:sldMk cId="665183650" sldId="348"/>
            <ac:spMk id="178" creationId="{00000000-0000-0000-0000-000000000000}"/>
          </ac:spMkLst>
        </pc:spChg>
      </pc:sldChg>
      <pc:sldChg chg="addSp modSp del">
        <pc:chgData name="Laurane Mange" userId="6691b26b-2bbc-4281-9616-7dbf4a40b809" providerId="ADAL" clId="{556BC45E-1554-498F-AB92-03D528068B9B}" dt="2025-11-19T15:45:09.168" v="898" actId="47"/>
        <pc:sldMkLst>
          <pc:docMk/>
          <pc:sldMk cId="1742989178" sldId="349"/>
        </pc:sldMkLst>
      </pc:sldChg>
      <pc:sldChg chg="addSp modSp del mod">
        <pc:chgData name="Laurane Mange" userId="6691b26b-2bbc-4281-9616-7dbf4a40b809" providerId="ADAL" clId="{556BC45E-1554-498F-AB92-03D528068B9B}" dt="2025-11-19T15:45:08.436" v="897" actId="47"/>
        <pc:sldMkLst>
          <pc:docMk/>
          <pc:sldMk cId="4073112151" sldId="350"/>
        </pc:sldMkLst>
      </pc:sldChg>
      <pc:sldChg chg="addSp modSp del">
        <pc:chgData name="Laurane Mange" userId="6691b26b-2bbc-4281-9616-7dbf4a40b809" providerId="ADAL" clId="{556BC45E-1554-498F-AB92-03D528068B9B}" dt="2025-11-19T15:45:10.344" v="899" actId="47"/>
        <pc:sldMkLst>
          <pc:docMk/>
          <pc:sldMk cId="2076511373" sldId="351"/>
        </pc:sldMkLst>
      </pc:sldChg>
      <pc:sldChg chg="addSp delSp modSp mod modAnim">
        <pc:chgData name="Laurane Mange" userId="6691b26b-2bbc-4281-9616-7dbf4a40b809" providerId="ADAL" clId="{556BC45E-1554-498F-AB92-03D528068B9B}" dt="2025-11-24T18:21:35.335" v="1786" actId="20577"/>
        <pc:sldMkLst>
          <pc:docMk/>
          <pc:sldMk cId="4196259566" sldId="352"/>
        </pc:sldMkLst>
        <pc:spChg chg="add mod">
          <ac:chgData name="Laurane Mange" userId="6691b26b-2bbc-4281-9616-7dbf4a40b809" providerId="ADAL" clId="{556BC45E-1554-498F-AB92-03D528068B9B}" dt="2025-11-24T18:08:48.871" v="1783" actId="14100"/>
          <ac:spMkLst>
            <pc:docMk/>
            <pc:sldMk cId="4196259566" sldId="352"/>
            <ac:spMk id="2" creationId="{8BC20855-790C-7B0B-C04A-BB920E4203DC}"/>
          </ac:spMkLst>
        </pc:spChg>
        <pc:spChg chg="add mod topLvl">
          <ac:chgData name="Laurane Mange" userId="6691b26b-2bbc-4281-9616-7dbf4a40b809" providerId="ADAL" clId="{556BC45E-1554-498F-AB92-03D528068B9B}" dt="2025-11-19T16:08:44.012" v="1166" actId="164"/>
          <ac:spMkLst>
            <pc:docMk/>
            <pc:sldMk cId="4196259566" sldId="352"/>
            <ac:spMk id="4" creationId="{8CD8950D-3B7F-19AD-ACB1-CE40D2610CAF}"/>
          </ac:spMkLst>
        </pc:spChg>
        <pc:spChg chg="add mod">
          <ac:chgData name="Laurane Mange" userId="6691b26b-2bbc-4281-9616-7dbf4a40b809" providerId="ADAL" clId="{556BC45E-1554-498F-AB92-03D528068B9B}" dt="2025-11-19T16:08:44.012" v="1166" actId="164"/>
          <ac:spMkLst>
            <pc:docMk/>
            <pc:sldMk cId="4196259566" sldId="352"/>
            <ac:spMk id="19" creationId="{DB302C4C-EA31-1860-6037-AC27D603F1D8}"/>
          </ac:spMkLst>
        </pc:spChg>
        <pc:spChg chg="add mod">
          <ac:chgData name="Laurane Mange" userId="6691b26b-2bbc-4281-9616-7dbf4a40b809" providerId="ADAL" clId="{556BC45E-1554-498F-AB92-03D528068B9B}" dt="2025-11-19T16:08:44.012" v="1166" actId="164"/>
          <ac:spMkLst>
            <pc:docMk/>
            <pc:sldMk cId="4196259566" sldId="352"/>
            <ac:spMk id="20" creationId="{DF89F870-064D-6A45-966F-D8B11FC59B61}"/>
          </ac:spMkLst>
        </pc:spChg>
        <pc:spChg chg="add mod">
          <ac:chgData name="Laurane Mange" userId="6691b26b-2bbc-4281-9616-7dbf4a40b809" providerId="ADAL" clId="{556BC45E-1554-498F-AB92-03D528068B9B}" dt="2025-11-19T16:08:44.012" v="1166" actId="164"/>
          <ac:spMkLst>
            <pc:docMk/>
            <pc:sldMk cId="4196259566" sldId="352"/>
            <ac:spMk id="24" creationId="{FF4FB899-03B0-00E2-0834-7F5C519A4B4B}"/>
          </ac:spMkLst>
        </pc:spChg>
        <pc:spChg chg="add mod">
          <ac:chgData name="Laurane Mange" userId="6691b26b-2bbc-4281-9616-7dbf4a40b809" providerId="ADAL" clId="{556BC45E-1554-498F-AB92-03D528068B9B}" dt="2025-11-19T16:08:44.012" v="1166" actId="164"/>
          <ac:spMkLst>
            <pc:docMk/>
            <pc:sldMk cId="4196259566" sldId="352"/>
            <ac:spMk id="25" creationId="{19FAB476-1817-949A-6207-BC3527E56FF2}"/>
          </ac:spMkLst>
        </pc:spChg>
        <pc:spChg chg="add mod">
          <ac:chgData name="Laurane Mange" userId="6691b26b-2bbc-4281-9616-7dbf4a40b809" providerId="ADAL" clId="{556BC45E-1554-498F-AB92-03D528068B9B}" dt="2025-11-19T16:08:44.012" v="1166" actId="164"/>
          <ac:spMkLst>
            <pc:docMk/>
            <pc:sldMk cId="4196259566" sldId="352"/>
            <ac:spMk id="26" creationId="{46754AC0-10B2-6EB0-32C9-918FD5856BC8}"/>
          </ac:spMkLst>
        </pc:spChg>
        <pc:spChg chg="add mod">
          <ac:chgData name="Laurane Mange" userId="6691b26b-2bbc-4281-9616-7dbf4a40b809" providerId="ADAL" clId="{556BC45E-1554-498F-AB92-03D528068B9B}" dt="2025-11-19T16:08:44.012" v="1166" actId="164"/>
          <ac:spMkLst>
            <pc:docMk/>
            <pc:sldMk cId="4196259566" sldId="352"/>
            <ac:spMk id="27" creationId="{D08A8BE4-D2D3-F8E7-25A2-5B0347BB9F1A}"/>
          </ac:spMkLst>
        </pc:spChg>
        <pc:spChg chg="add mod">
          <ac:chgData name="Laurane Mange" userId="6691b26b-2bbc-4281-9616-7dbf4a40b809" providerId="ADAL" clId="{556BC45E-1554-498F-AB92-03D528068B9B}" dt="2025-11-19T16:08:44.012" v="1166" actId="164"/>
          <ac:spMkLst>
            <pc:docMk/>
            <pc:sldMk cId="4196259566" sldId="352"/>
            <ac:spMk id="28" creationId="{1FDD3291-7344-4801-6A8A-442C50DF15CB}"/>
          </ac:spMkLst>
        </pc:spChg>
        <pc:spChg chg="add mod">
          <ac:chgData name="Laurane Mange" userId="6691b26b-2bbc-4281-9616-7dbf4a40b809" providerId="ADAL" clId="{556BC45E-1554-498F-AB92-03D528068B9B}" dt="2025-11-24T18:21:35.335" v="1786" actId="20577"/>
          <ac:spMkLst>
            <pc:docMk/>
            <pc:sldMk cId="4196259566" sldId="352"/>
            <ac:spMk id="30" creationId="{6B16246C-6BB5-C6EE-8011-2635D774A985}"/>
          </ac:spMkLst>
        </pc:spChg>
        <pc:spChg chg="mod">
          <ac:chgData name="Laurane Mange" userId="6691b26b-2bbc-4281-9616-7dbf4a40b809" providerId="ADAL" clId="{556BC45E-1554-498F-AB92-03D528068B9B}" dt="2025-11-19T16:11:09.927" v="1193" actId="20577"/>
          <ac:spMkLst>
            <pc:docMk/>
            <pc:sldMk cId="4196259566" sldId="352"/>
            <ac:spMk id="188" creationId="{00000000-0000-0000-0000-000000000000}"/>
          </ac:spMkLst>
        </pc:spChg>
        <pc:grpChg chg="add mod">
          <ac:chgData name="Laurane Mange" userId="6691b26b-2bbc-4281-9616-7dbf4a40b809" providerId="ADAL" clId="{556BC45E-1554-498F-AB92-03D528068B9B}" dt="2025-11-19T16:08:56.639" v="1169" actId="1076"/>
          <ac:grpSpMkLst>
            <pc:docMk/>
            <pc:sldMk cId="4196259566" sldId="352"/>
            <ac:grpSpMk id="29" creationId="{FA5E1EBD-1F58-D524-585A-E3C07E885C5F}"/>
          </ac:grpSpMkLst>
        </pc:grpChg>
        <pc:picChg chg="mod">
          <ac:chgData name="Laurane Mange" userId="6691b26b-2bbc-4281-9616-7dbf4a40b809" providerId="ADAL" clId="{556BC45E-1554-498F-AB92-03D528068B9B}" dt="2025-11-19T16:08:26.670" v="1163" actId="1076"/>
          <ac:picMkLst>
            <pc:docMk/>
            <pc:sldMk cId="4196259566" sldId="352"/>
            <ac:picMk id="185" creationId="{00000000-0000-0000-0000-000000000000}"/>
          </ac:picMkLst>
        </pc:picChg>
        <pc:picChg chg="mod modCrop">
          <ac:chgData name="Laurane Mange" userId="6691b26b-2bbc-4281-9616-7dbf4a40b809" providerId="ADAL" clId="{556BC45E-1554-498F-AB92-03D528068B9B}" dt="2025-11-24T18:20:37.591" v="1785" actId="1076"/>
          <ac:picMkLst>
            <pc:docMk/>
            <pc:sldMk cId="4196259566" sldId="352"/>
            <ac:picMk id="186" creationId="{00000000-0000-0000-0000-000000000000}"/>
          </ac:picMkLst>
        </pc:picChg>
        <pc:picChg chg="mod">
          <ac:chgData name="Laurane Mange" userId="6691b26b-2bbc-4281-9616-7dbf4a40b809" providerId="ADAL" clId="{556BC45E-1554-498F-AB92-03D528068B9B}" dt="2025-11-19T16:09:17.027" v="1171" actId="1076"/>
          <ac:picMkLst>
            <pc:docMk/>
            <pc:sldMk cId="4196259566" sldId="352"/>
            <ac:picMk id="191" creationId="{00000000-0000-0000-0000-000000000000}"/>
          </ac:picMkLst>
        </pc:picChg>
        <pc:cxnChg chg="add mod">
          <ac:chgData name="Laurane Mange" userId="6691b26b-2bbc-4281-9616-7dbf4a40b809" providerId="ADAL" clId="{556BC45E-1554-498F-AB92-03D528068B9B}" dt="2025-11-19T16:08:26.670" v="1163" actId="1076"/>
          <ac:cxnSpMkLst>
            <pc:docMk/>
            <pc:sldMk cId="4196259566" sldId="352"/>
            <ac:cxnSpMk id="3" creationId="{DA197F26-2E2E-0550-8255-6CB9DCC9B1F7}"/>
          </ac:cxnSpMkLst>
        </pc:cxnChg>
        <pc:cxnChg chg="add mod topLvl">
          <ac:chgData name="Laurane Mange" userId="6691b26b-2bbc-4281-9616-7dbf4a40b809" providerId="ADAL" clId="{556BC45E-1554-498F-AB92-03D528068B9B}" dt="2025-11-19T15:44:10.807" v="894" actId="1076"/>
          <ac:cxnSpMkLst>
            <pc:docMk/>
            <pc:sldMk cId="4196259566" sldId="352"/>
            <ac:cxnSpMk id="6" creationId="{A735C5C9-88F5-D0CC-11D0-1996F99E2B57}"/>
          </ac:cxnSpMkLst>
        </pc:cxnChg>
        <pc:cxnChg chg="add mod topLvl">
          <ac:chgData name="Laurane Mange" userId="6691b26b-2bbc-4281-9616-7dbf4a40b809" providerId="ADAL" clId="{556BC45E-1554-498F-AB92-03D528068B9B}" dt="2025-11-19T15:54:02.036" v="958" actId="1076"/>
          <ac:cxnSpMkLst>
            <pc:docMk/>
            <pc:sldMk cId="4196259566" sldId="352"/>
            <ac:cxnSpMk id="7" creationId="{A04681E6-6718-5294-D846-3FE17DC4DF90}"/>
          </ac:cxnSpMkLst>
        </pc:cxnChg>
        <pc:cxnChg chg="add mod topLvl">
          <ac:chgData name="Laurane Mange" userId="6691b26b-2bbc-4281-9616-7dbf4a40b809" providerId="ADAL" clId="{556BC45E-1554-498F-AB92-03D528068B9B}" dt="2025-11-19T15:44:19.334" v="895" actId="1582"/>
          <ac:cxnSpMkLst>
            <pc:docMk/>
            <pc:sldMk cId="4196259566" sldId="352"/>
            <ac:cxnSpMk id="9" creationId="{8C99CA3C-A09B-6B52-E078-CEDA1283FE16}"/>
          </ac:cxnSpMkLst>
        </pc:cxnChg>
        <pc:cxnChg chg="add mod topLvl">
          <ac:chgData name="Laurane Mange" userId="6691b26b-2bbc-4281-9616-7dbf4a40b809" providerId="ADAL" clId="{556BC45E-1554-498F-AB92-03D528068B9B}" dt="2025-11-19T15:44:19.334" v="895" actId="1582"/>
          <ac:cxnSpMkLst>
            <pc:docMk/>
            <pc:sldMk cId="4196259566" sldId="352"/>
            <ac:cxnSpMk id="11" creationId="{C963C2A6-2053-0DCC-02F6-93F3EF78A300}"/>
          </ac:cxnSpMkLst>
        </pc:cxnChg>
        <pc:cxnChg chg="add mod">
          <ac:chgData name="Laurane Mange" userId="6691b26b-2bbc-4281-9616-7dbf4a40b809" providerId="ADAL" clId="{556BC45E-1554-498F-AB92-03D528068B9B}" dt="2025-11-19T16:08:44.012" v="1166" actId="164"/>
          <ac:cxnSpMkLst>
            <pc:docMk/>
            <pc:sldMk cId="4196259566" sldId="352"/>
            <ac:cxnSpMk id="14" creationId="{6A991503-04C3-FAE8-E23D-13416AEE5B41}"/>
          </ac:cxnSpMkLst>
        </pc:cxnChg>
        <pc:cxnChg chg="add mod">
          <ac:chgData name="Laurane Mange" userId="6691b26b-2bbc-4281-9616-7dbf4a40b809" providerId="ADAL" clId="{556BC45E-1554-498F-AB92-03D528068B9B}" dt="2025-11-19T15:44:19.334" v="895" actId="1582"/>
          <ac:cxnSpMkLst>
            <pc:docMk/>
            <pc:sldMk cId="4196259566" sldId="352"/>
            <ac:cxnSpMk id="17" creationId="{53FDB267-98B2-18D7-9D7B-1BAC1CD08276}"/>
          </ac:cxnSpMkLst>
        </pc:cxnChg>
      </pc:sldChg>
      <pc:sldChg chg="del modAnim">
        <pc:chgData name="Laurane Mange" userId="6691b26b-2bbc-4281-9616-7dbf4a40b809" providerId="ADAL" clId="{556BC45E-1554-498F-AB92-03D528068B9B}" dt="2025-11-24T13:39:04.720" v="1729" actId="47"/>
        <pc:sldMkLst>
          <pc:docMk/>
          <pc:sldMk cId="474734478" sldId="368"/>
        </pc:sldMkLst>
      </pc:sldChg>
      <pc:sldChg chg="del">
        <pc:chgData name="Laurane Mange" userId="6691b26b-2bbc-4281-9616-7dbf4a40b809" providerId="ADAL" clId="{556BC45E-1554-498F-AB92-03D528068B9B}" dt="2025-11-11T09:51:09.830" v="51" actId="47"/>
        <pc:sldMkLst>
          <pc:docMk/>
          <pc:sldMk cId="592940868" sldId="376"/>
        </pc:sldMkLst>
      </pc:sldChg>
      <pc:sldChg chg="del">
        <pc:chgData name="Laurane Mange" userId="6691b26b-2bbc-4281-9616-7dbf4a40b809" providerId="ADAL" clId="{556BC45E-1554-498F-AB92-03D528068B9B}" dt="2025-11-11T09:51:13.509" v="57" actId="47"/>
        <pc:sldMkLst>
          <pc:docMk/>
          <pc:sldMk cId="2888562985" sldId="377"/>
        </pc:sldMkLst>
      </pc:sldChg>
      <pc:sldChg chg="del">
        <pc:chgData name="Laurane Mange" userId="6691b26b-2bbc-4281-9616-7dbf4a40b809" providerId="ADAL" clId="{556BC45E-1554-498F-AB92-03D528068B9B}" dt="2025-11-11T09:51:15.700" v="60" actId="47"/>
        <pc:sldMkLst>
          <pc:docMk/>
          <pc:sldMk cId="804786210" sldId="378"/>
        </pc:sldMkLst>
      </pc:sldChg>
      <pc:sldChg chg="del">
        <pc:chgData name="Laurane Mange" userId="6691b26b-2bbc-4281-9616-7dbf4a40b809" providerId="ADAL" clId="{556BC45E-1554-498F-AB92-03D528068B9B}" dt="2025-11-11T09:51:20.877" v="62" actId="47"/>
        <pc:sldMkLst>
          <pc:docMk/>
          <pc:sldMk cId="3551371065" sldId="379"/>
        </pc:sldMkLst>
      </pc:sldChg>
      <pc:sldChg chg="del">
        <pc:chgData name="Laurane Mange" userId="6691b26b-2bbc-4281-9616-7dbf4a40b809" providerId="ADAL" clId="{556BC45E-1554-498F-AB92-03D528068B9B}" dt="2025-11-11T09:51:16.463" v="61" actId="47"/>
        <pc:sldMkLst>
          <pc:docMk/>
          <pc:sldMk cId="765866061" sldId="380"/>
        </pc:sldMkLst>
      </pc:sldChg>
      <pc:sldChg chg="del">
        <pc:chgData name="Laurane Mange" userId="6691b26b-2bbc-4281-9616-7dbf4a40b809" providerId="ADAL" clId="{556BC45E-1554-498F-AB92-03D528068B9B}" dt="2025-11-11T09:51:21.991" v="63" actId="47"/>
        <pc:sldMkLst>
          <pc:docMk/>
          <pc:sldMk cId="2352425239" sldId="381"/>
        </pc:sldMkLst>
      </pc:sldChg>
      <pc:sldChg chg="addSp modSp mod modAnim">
        <pc:chgData name="Laurane Mange" userId="6691b26b-2bbc-4281-9616-7dbf4a40b809" providerId="ADAL" clId="{556BC45E-1554-498F-AB92-03D528068B9B}" dt="2025-11-23T17:27:46.930" v="1576"/>
        <pc:sldMkLst>
          <pc:docMk/>
          <pc:sldMk cId="284922021" sldId="382"/>
        </pc:sldMkLst>
        <pc:spChg chg="add mod">
          <ac:chgData name="Laurane Mange" userId="6691b26b-2bbc-4281-9616-7dbf4a40b809" providerId="ADAL" clId="{556BC45E-1554-498F-AB92-03D528068B9B}" dt="2025-11-19T15:08:34.210" v="567" actId="1076"/>
          <ac:spMkLst>
            <pc:docMk/>
            <pc:sldMk cId="284922021" sldId="382"/>
            <ac:spMk id="3" creationId="{636FE3BD-FF60-0857-E2D2-6839AA385DE0}"/>
          </ac:spMkLst>
        </pc:spChg>
        <pc:spChg chg="add mod">
          <ac:chgData name="Laurane Mange" userId="6691b26b-2bbc-4281-9616-7dbf4a40b809" providerId="ADAL" clId="{556BC45E-1554-498F-AB92-03D528068B9B}" dt="2025-11-19T15:10:37.301" v="613" actId="1076"/>
          <ac:spMkLst>
            <pc:docMk/>
            <pc:sldMk cId="284922021" sldId="382"/>
            <ac:spMk id="6" creationId="{AD213217-AE5E-5C8D-D703-89CBB4148C1A}"/>
          </ac:spMkLst>
        </pc:spChg>
        <pc:spChg chg="add mod">
          <ac:chgData name="Laurane Mange" userId="6691b26b-2bbc-4281-9616-7dbf4a40b809" providerId="ADAL" clId="{556BC45E-1554-498F-AB92-03D528068B9B}" dt="2025-11-19T15:11:06.720" v="648" actId="1038"/>
          <ac:spMkLst>
            <pc:docMk/>
            <pc:sldMk cId="284922021" sldId="382"/>
            <ac:spMk id="7" creationId="{A2DFD103-0B6C-F234-EF68-003C0999732E}"/>
          </ac:spMkLst>
        </pc:spChg>
        <pc:spChg chg="add mod">
          <ac:chgData name="Laurane Mange" userId="6691b26b-2bbc-4281-9616-7dbf4a40b809" providerId="ADAL" clId="{556BC45E-1554-498F-AB92-03D528068B9B}" dt="2025-11-19T15:10:59.613" v="637" actId="1076"/>
          <ac:spMkLst>
            <pc:docMk/>
            <pc:sldMk cId="284922021" sldId="382"/>
            <ac:spMk id="8" creationId="{CDBE7093-7A5B-0222-8FA3-B031AA3D6D9C}"/>
          </ac:spMkLst>
        </pc:spChg>
        <pc:spChg chg="mod">
          <ac:chgData name="Laurane Mange" userId="6691b26b-2bbc-4281-9616-7dbf4a40b809" providerId="ADAL" clId="{556BC45E-1554-498F-AB92-03D528068B9B}" dt="2025-11-19T16:32:43.268" v="1549" actId="20577"/>
          <ac:spMkLst>
            <pc:docMk/>
            <pc:sldMk cId="284922021" sldId="382"/>
            <ac:spMk id="85" creationId="{00000000-0000-0000-0000-000000000000}"/>
          </ac:spMkLst>
        </pc:spChg>
        <pc:picChg chg="add mod modCrop">
          <ac:chgData name="Laurane Mange" userId="6691b26b-2bbc-4281-9616-7dbf4a40b809" providerId="ADAL" clId="{556BC45E-1554-498F-AB92-03D528068B9B}" dt="2025-11-19T15:10:27.731" v="611" actId="1036"/>
          <ac:picMkLst>
            <pc:docMk/>
            <pc:sldMk cId="284922021" sldId="382"/>
            <ac:picMk id="5" creationId="{5E753A7D-C8F9-076F-E647-D1B0AABBF77C}"/>
          </ac:picMkLst>
        </pc:picChg>
      </pc:sldChg>
      <pc:sldChg chg="delSp modSp mod modAnim">
        <pc:chgData name="Laurane Mange" userId="6691b26b-2bbc-4281-9616-7dbf4a40b809" providerId="ADAL" clId="{556BC45E-1554-498F-AB92-03D528068B9B}" dt="2025-11-24T13:41:33.143" v="1758"/>
        <pc:sldMkLst>
          <pc:docMk/>
          <pc:sldMk cId="270453037" sldId="383"/>
        </pc:sldMkLst>
        <pc:spChg chg="mod">
          <ac:chgData name="Laurane Mange" userId="6691b26b-2bbc-4281-9616-7dbf4a40b809" providerId="ADAL" clId="{556BC45E-1554-498F-AB92-03D528068B9B}" dt="2025-11-24T13:39:57.804" v="1739" actId="1076"/>
          <ac:spMkLst>
            <pc:docMk/>
            <pc:sldMk cId="270453037" sldId="383"/>
            <ac:spMk id="5" creationId="{8FABD1F7-695C-2FFD-616E-2EF7C02FC553}"/>
          </ac:spMkLst>
        </pc:spChg>
        <pc:spChg chg="mod">
          <ac:chgData name="Laurane Mange" userId="6691b26b-2bbc-4281-9616-7dbf4a40b809" providerId="ADAL" clId="{556BC45E-1554-498F-AB92-03D528068B9B}" dt="2025-11-24T13:39:36.956" v="1733" actId="255"/>
          <ac:spMkLst>
            <pc:docMk/>
            <pc:sldMk cId="270453037" sldId="383"/>
            <ac:spMk id="418" creationId="{00000000-0000-0000-0000-000000000000}"/>
          </ac:spMkLst>
        </pc:spChg>
        <pc:spChg chg="del">
          <ac:chgData name="Laurane Mange" userId="6691b26b-2bbc-4281-9616-7dbf4a40b809" providerId="ADAL" clId="{556BC45E-1554-498F-AB92-03D528068B9B}" dt="2025-11-24T13:39:49.319" v="1735" actId="478"/>
          <ac:spMkLst>
            <pc:docMk/>
            <pc:sldMk cId="270453037" sldId="383"/>
            <ac:spMk id="423" creationId="{00000000-0000-0000-0000-000000000000}"/>
          </ac:spMkLst>
        </pc:spChg>
        <pc:picChg chg="mod">
          <ac:chgData name="Laurane Mange" userId="6691b26b-2bbc-4281-9616-7dbf4a40b809" providerId="ADAL" clId="{556BC45E-1554-498F-AB92-03D528068B9B}" dt="2025-11-24T13:40:11.439" v="1745" actId="1076"/>
          <ac:picMkLst>
            <pc:docMk/>
            <pc:sldMk cId="270453037" sldId="383"/>
            <ac:picMk id="4" creationId="{DFB59AD6-77DD-F0F4-ABA3-31ADF2F8CFC1}"/>
          </ac:picMkLst>
        </pc:picChg>
        <pc:picChg chg="del">
          <ac:chgData name="Laurane Mange" userId="6691b26b-2bbc-4281-9616-7dbf4a40b809" providerId="ADAL" clId="{556BC45E-1554-498F-AB92-03D528068B9B}" dt="2025-11-24T13:39:47.565" v="1734" actId="478"/>
          <ac:picMkLst>
            <pc:docMk/>
            <pc:sldMk cId="270453037" sldId="383"/>
            <ac:picMk id="422" creationId="{00000000-0000-0000-0000-000000000000}"/>
          </ac:picMkLst>
        </pc:picChg>
      </pc:sldChg>
      <pc:sldChg chg="addSp modSp mod modAnim">
        <pc:chgData name="Laurane Mange" userId="6691b26b-2bbc-4281-9616-7dbf4a40b809" providerId="ADAL" clId="{556BC45E-1554-498F-AB92-03D528068B9B}" dt="2025-11-24T13:41:05.555" v="1753"/>
        <pc:sldMkLst>
          <pc:docMk/>
          <pc:sldMk cId="588781684" sldId="384"/>
        </pc:sldMkLst>
        <pc:spChg chg="add mod">
          <ac:chgData name="Laurane Mange" userId="6691b26b-2bbc-4281-9616-7dbf4a40b809" providerId="ADAL" clId="{556BC45E-1554-498F-AB92-03D528068B9B}" dt="2025-11-24T13:38:43.663" v="1728" actId="1038"/>
          <ac:spMkLst>
            <pc:docMk/>
            <pc:sldMk cId="588781684" sldId="384"/>
            <ac:spMk id="4" creationId="{88C8FE7A-07B5-9E40-0A3F-64A2F6366A3A}"/>
          </ac:spMkLst>
        </pc:spChg>
        <pc:spChg chg="mod">
          <ac:chgData name="Laurane Mange" userId="6691b26b-2bbc-4281-9616-7dbf4a40b809" providerId="ADAL" clId="{556BC45E-1554-498F-AB92-03D528068B9B}" dt="2025-11-24T13:40:30.057" v="1747" actId="14100"/>
          <ac:spMkLst>
            <pc:docMk/>
            <pc:sldMk cId="588781684" sldId="384"/>
            <ac:spMk id="6" creationId="{AE0A33EE-B202-F200-0D6C-4C8EEB9E4439}"/>
          </ac:spMkLst>
        </pc:spChg>
        <pc:spChg chg="mod">
          <ac:chgData name="Laurane Mange" userId="6691b26b-2bbc-4281-9616-7dbf4a40b809" providerId="ADAL" clId="{556BC45E-1554-498F-AB92-03D528068B9B}" dt="2025-11-24T13:38:43.663" v="1728" actId="1038"/>
          <ac:spMkLst>
            <pc:docMk/>
            <pc:sldMk cId="588781684" sldId="384"/>
            <ac:spMk id="423" creationId="{00000000-0000-0000-0000-000000000000}"/>
          </ac:spMkLst>
        </pc:spChg>
        <pc:picChg chg="add mod">
          <ac:chgData name="Laurane Mange" userId="6691b26b-2bbc-4281-9616-7dbf4a40b809" providerId="ADAL" clId="{556BC45E-1554-498F-AB92-03D528068B9B}" dt="2025-11-24T13:38:43.663" v="1728" actId="1038"/>
          <ac:picMkLst>
            <pc:docMk/>
            <pc:sldMk cId="588781684" sldId="384"/>
            <ac:picMk id="3" creationId="{1770A977-5BA6-E469-90FB-EA5BACA63BA1}"/>
          </ac:picMkLst>
        </pc:picChg>
        <pc:picChg chg="mod">
          <ac:chgData name="Laurane Mange" userId="6691b26b-2bbc-4281-9616-7dbf4a40b809" providerId="ADAL" clId="{556BC45E-1554-498F-AB92-03D528068B9B}" dt="2025-11-24T13:40:37.286" v="1749" actId="1076"/>
          <ac:picMkLst>
            <pc:docMk/>
            <pc:sldMk cId="588781684" sldId="384"/>
            <ac:picMk id="422" creationId="{00000000-0000-0000-0000-000000000000}"/>
          </ac:picMkLst>
        </pc:picChg>
      </pc:sldChg>
      <pc:sldChg chg="del">
        <pc:chgData name="Laurane Mange" userId="6691b26b-2bbc-4281-9616-7dbf4a40b809" providerId="ADAL" clId="{556BC45E-1554-498F-AB92-03D528068B9B}" dt="2025-11-24T13:33:15.340" v="1601" actId="47"/>
        <pc:sldMkLst>
          <pc:docMk/>
          <pc:sldMk cId="1837540719" sldId="385"/>
        </pc:sldMkLst>
      </pc:sldChg>
      <pc:sldChg chg="del">
        <pc:chgData name="Laurane Mange" userId="6691b26b-2bbc-4281-9616-7dbf4a40b809" providerId="ADAL" clId="{556BC45E-1554-498F-AB92-03D528068B9B}" dt="2025-11-11T09:51:06.601" v="47" actId="47"/>
        <pc:sldMkLst>
          <pc:docMk/>
          <pc:sldMk cId="572364114" sldId="392"/>
        </pc:sldMkLst>
      </pc:sldChg>
      <pc:sldChg chg="del">
        <pc:chgData name="Laurane Mange" userId="6691b26b-2bbc-4281-9616-7dbf4a40b809" providerId="ADAL" clId="{556BC45E-1554-498F-AB92-03D528068B9B}" dt="2025-11-11T09:51:08.573" v="49" actId="47"/>
        <pc:sldMkLst>
          <pc:docMk/>
          <pc:sldMk cId="678469602" sldId="394"/>
        </pc:sldMkLst>
      </pc:sldChg>
      <pc:sldChg chg="del">
        <pc:chgData name="Laurane Mange" userId="6691b26b-2bbc-4281-9616-7dbf4a40b809" providerId="ADAL" clId="{556BC45E-1554-498F-AB92-03D528068B9B}" dt="2025-11-11T09:51:10.465" v="52" actId="47"/>
        <pc:sldMkLst>
          <pc:docMk/>
          <pc:sldMk cId="3869884615" sldId="395"/>
        </pc:sldMkLst>
      </pc:sldChg>
      <pc:sldChg chg="del">
        <pc:chgData name="Laurane Mange" userId="6691b26b-2bbc-4281-9616-7dbf4a40b809" providerId="ADAL" clId="{556BC45E-1554-498F-AB92-03D528068B9B}" dt="2025-11-11T09:51:09.273" v="50" actId="47"/>
        <pc:sldMkLst>
          <pc:docMk/>
          <pc:sldMk cId="1172352926" sldId="396"/>
        </pc:sldMkLst>
      </pc:sldChg>
      <pc:sldChg chg="del">
        <pc:chgData name="Laurane Mange" userId="6691b26b-2bbc-4281-9616-7dbf4a40b809" providerId="ADAL" clId="{556BC45E-1554-498F-AB92-03D528068B9B}" dt="2025-11-11T09:51:11.643" v="54" actId="47"/>
        <pc:sldMkLst>
          <pc:docMk/>
          <pc:sldMk cId="3137709068" sldId="398"/>
        </pc:sldMkLst>
      </pc:sldChg>
      <pc:sldChg chg="del">
        <pc:chgData name="Laurane Mange" userId="6691b26b-2bbc-4281-9616-7dbf4a40b809" providerId="ADAL" clId="{556BC45E-1554-498F-AB92-03D528068B9B}" dt="2025-11-11T09:51:14.859" v="59" actId="47"/>
        <pc:sldMkLst>
          <pc:docMk/>
          <pc:sldMk cId="452404201" sldId="399"/>
        </pc:sldMkLst>
      </pc:sldChg>
      <pc:sldChg chg="del">
        <pc:chgData name="Laurane Mange" userId="6691b26b-2bbc-4281-9616-7dbf4a40b809" providerId="ADAL" clId="{556BC45E-1554-498F-AB92-03D528068B9B}" dt="2025-11-11T09:51:12.176" v="55" actId="47"/>
        <pc:sldMkLst>
          <pc:docMk/>
          <pc:sldMk cId="2367938102" sldId="400"/>
        </pc:sldMkLst>
      </pc:sldChg>
      <pc:sldChg chg="del">
        <pc:chgData name="Laurane Mange" userId="6691b26b-2bbc-4281-9616-7dbf4a40b809" providerId="ADAL" clId="{556BC45E-1554-498F-AB92-03D528068B9B}" dt="2025-11-11T09:51:14.170" v="58" actId="47"/>
        <pc:sldMkLst>
          <pc:docMk/>
          <pc:sldMk cId="1235570596" sldId="401"/>
        </pc:sldMkLst>
      </pc:sldChg>
      <pc:sldChg chg="del">
        <pc:chgData name="Laurane Mange" userId="6691b26b-2bbc-4281-9616-7dbf4a40b809" providerId="ADAL" clId="{556BC45E-1554-498F-AB92-03D528068B9B}" dt="2025-11-24T15:09:41.573" v="1759" actId="47"/>
        <pc:sldMkLst>
          <pc:docMk/>
          <pc:sldMk cId="2321779681" sldId="407"/>
        </pc:sldMkLst>
      </pc:sldChg>
      <pc:sldChg chg="del">
        <pc:chgData name="Laurane Mange" userId="6691b26b-2bbc-4281-9616-7dbf4a40b809" providerId="ADAL" clId="{556BC45E-1554-498F-AB92-03D528068B9B}" dt="2025-11-11T09:51:07.600" v="48" actId="47"/>
        <pc:sldMkLst>
          <pc:docMk/>
          <pc:sldMk cId="1711565893" sldId="410"/>
        </pc:sldMkLst>
      </pc:sldChg>
      <pc:sldChg chg="del">
        <pc:chgData name="Laurane Mange" userId="6691b26b-2bbc-4281-9616-7dbf4a40b809" providerId="ADAL" clId="{556BC45E-1554-498F-AB92-03D528068B9B}" dt="2025-11-11T09:51:12.769" v="56" actId="47"/>
        <pc:sldMkLst>
          <pc:docMk/>
          <pc:sldMk cId="3172794439" sldId="411"/>
        </pc:sldMkLst>
      </pc:sldChg>
      <pc:sldChg chg="addSp delSp modSp mod">
        <pc:chgData name="Laurane Mange" userId="6691b26b-2bbc-4281-9616-7dbf4a40b809" providerId="ADAL" clId="{556BC45E-1554-498F-AB92-03D528068B9B}" dt="2025-11-11T09:52:14.057" v="96"/>
        <pc:sldMkLst>
          <pc:docMk/>
          <pc:sldMk cId="1102221497" sldId="412"/>
        </pc:sldMkLst>
        <pc:spChg chg="add mod">
          <ac:chgData name="Laurane Mange" userId="6691b26b-2bbc-4281-9616-7dbf4a40b809" providerId="ADAL" clId="{556BC45E-1554-498F-AB92-03D528068B9B}" dt="2025-11-11T09:52:14.057" v="96"/>
          <ac:spMkLst>
            <pc:docMk/>
            <pc:sldMk cId="1102221497" sldId="412"/>
            <ac:spMk id="4" creationId="{C062C3C6-BB26-C7CA-4344-7BBF2790DC91}"/>
          </ac:spMkLst>
        </pc:spChg>
      </pc:sldChg>
      <pc:sldChg chg="delSp modSp add mod modAnim">
        <pc:chgData name="Laurane Mange" userId="6691b26b-2bbc-4281-9616-7dbf4a40b809" providerId="ADAL" clId="{556BC45E-1554-498F-AB92-03D528068B9B}" dt="2025-11-24T15:11:20.495" v="1762"/>
        <pc:sldMkLst>
          <pc:docMk/>
          <pc:sldMk cId="3670901571" sldId="413"/>
        </pc:sldMkLst>
        <pc:spChg chg="mod">
          <ac:chgData name="Laurane Mange" userId="6691b26b-2bbc-4281-9616-7dbf4a40b809" providerId="ADAL" clId="{556BC45E-1554-498F-AB92-03D528068B9B}" dt="2025-11-19T16:30:52.940" v="1527" actId="20577"/>
          <ac:spMkLst>
            <pc:docMk/>
            <pc:sldMk cId="3670901571" sldId="413"/>
            <ac:spMk id="459" creationId="{F221B8BB-2956-C1EF-A53D-7A1668FDEF8A}"/>
          </ac:spMkLst>
        </pc:spChg>
      </pc:sldChg>
      <pc:sldChg chg="addSp delSp modSp add del mod">
        <pc:chgData name="Laurane Mange" userId="6691b26b-2bbc-4281-9616-7dbf4a40b809" providerId="ADAL" clId="{556BC45E-1554-498F-AB92-03D528068B9B}" dt="2025-11-14T10:54:53.805" v="293" actId="47"/>
        <pc:sldMkLst>
          <pc:docMk/>
          <pc:sldMk cId="1008982333" sldId="414"/>
        </pc:sldMkLst>
      </pc:sldChg>
      <pc:sldChg chg="addSp delSp modSp add mod modAnim">
        <pc:chgData name="Laurane Mange" userId="6691b26b-2bbc-4281-9616-7dbf4a40b809" providerId="ADAL" clId="{556BC45E-1554-498F-AB92-03D528068B9B}" dt="2025-11-19T16:41:52.546" v="1574"/>
        <pc:sldMkLst>
          <pc:docMk/>
          <pc:sldMk cId="2150055740" sldId="414"/>
        </pc:sldMkLst>
        <pc:spChg chg="add mod">
          <ac:chgData name="Laurane Mange" userId="6691b26b-2bbc-4281-9616-7dbf4a40b809" providerId="ADAL" clId="{556BC45E-1554-498F-AB92-03D528068B9B}" dt="2025-11-14T12:30:07.872" v="522" actId="20577"/>
          <ac:spMkLst>
            <pc:docMk/>
            <pc:sldMk cId="2150055740" sldId="414"/>
            <ac:spMk id="6" creationId="{C133A333-5D7D-C658-9543-601AFFB8C275}"/>
          </ac:spMkLst>
        </pc:spChg>
        <pc:spChg chg="mod">
          <ac:chgData name="Laurane Mange" userId="6691b26b-2bbc-4281-9616-7dbf4a40b809" providerId="ADAL" clId="{556BC45E-1554-498F-AB92-03D528068B9B}" dt="2025-11-14T10:56:55.095" v="381" actId="20577"/>
          <ac:spMkLst>
            <pc:docMk/>
            <pc:sldMk cId="2150055740" sldId="414"/>
            <ac:spMk id="286" creationId="{A1836A2C-8EE7-60B3-7349-6BF36B6050CE}"/>
          </ac:spMkLst>
        </pc:spChg>
        <pc:spChg chg="mod">
          <ac:chgData name="Laurane Mange" userId="6691b26b-2bbc-4281-9616-7dbf4a40b809" providerId="ADAL" clId="{556BC45E-1554-498F-AB92-03D528068B9B}" dt="2025-11-14T12:29:22.273" v="483" actId="14100"/>
          <ac:spMkLst>
            <pc:docMk/>
            <pc:sldMk cId="2150055740" sldId="414"/>
            <ac:spMk id="288" creationId="{13200A63-52B9-F106-46EE-3E86F37819A8}"/>
          </ac:spMkLst>
        </pc:spChg>
        <pc:picChg chg="add mod">
          <ac:chgData name="Laurane Mange" userId="6691b26b-2bbc-4281-9616-7dbf4a40b809" providerId="ADAL" clId="{556BC45E-1554-498F-AB92-03D528068B9B}" dt="2025-11-14T12:28:51.455" v="452" actId="1038"/>
          <ac:picMkLst>
            <pc:docMk/>
            <pc:sldMk cId="2150055740" sldId="414"/>
            <ac:picMk id="3" creationId="{ACFE981F-FA40-9CA2-2635-B7EBC54E2180}"/>
          </ac:picMkLst>
        </pc:picChg>
        <pc:picChg chg="add mod">
          <ac:chgData name="Laurane Mange" userId="6691b26b-2bbc-4281-9616-7dbf4a40b809" providerId="ADAL" clId="{556BC45E-1554-498F-AB92-03D528068B9B}" dt="2025-11-14T12:28:50.028" v="449" actId="1038"/>
          <ac:picMkLst>
            <pc:docMk/>
            <pc:sldMk cId="2150055740" sldId="414"/>
            <ac:picMk id="5" creationId="{D443D093-C3DD-429B-4D97-145FC5126E0D}"/>
          </ac:picMkLst>
        </pc:picChg>
        <pc:picChg chg="add mod">
          <ac:chgData name="Laurane Mange" userId="6691b26b-2bbc-4281-9616-7dbf4a40b809" providerId="ADAL" clId="{556BC45E-1554-498F-AB92-03D528068B9B}" dt="2025-11-14T12:31:21.045" v="529" actId="1076"/>
          <ac:picMkLst>
            <pc:docMk/>
            <pc:sldMk cId="2150055740" sldId="414"/>
            <ac:picMk id="8" creationId="{34EB662A-8336-03A3-5768-1B97189B3EF4}"/>
          </ac:picMkLst>
        </pc:picChg>
      </pc:sldChg>
      <pc:sldChg chg="addSp delSp modSp add del mod">
        <pc:chgData name="Laurane Mange" userId="6691b26b-2bbc-4281-9616-7dbf4a40b809" providerId="ADAL" clId="{556BC45E-1554-498F-AB92-03D528068B9B}" dt="2025-11-14T10:56:16.479" v="347" actId="47"/>
        <pc:sldMkLst>
          <pc:docMk/>
          <pc:sldMk cId="3006215306" sldId="4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a41aa0cc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a41aa0cc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6f3d0db5b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6f3d0db5b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503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6f3d0db5b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6f3d0db5b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256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a:extLst>
            <a:ext uri="{FF2B5EF4-FFF2-40B4-BE49-F238E27FC236}">
              <a16:creationId xmlns:a16="http://schemas.microsoft.com/office/drawing/2014/main" id="{C44C9978-F371-2611-563E-E920FF0C722C}"/>
            </a:ext>
          </a:extLst>
        </p:cNvPr>
        <p:cNvGrpSpPr/>
        <p:nvPr/>
      </p:nvGrpSpPr>
      <p:grpSpPr>
        <a:xfrm>
          <a:off x="0" y="0"/>
          <a:ext cx="0" cy="0"/>
          <a:chOff x="0" y="0"/>
          <a:chExt cx="0" cy="0"/>
        </a:xfrm>
      </p:grpSpPr>
      <p:sp>
        <p:nvSpPr>
          <p:cNvPr id="282" name="Google Shape;282;ga6f3d0db5b_0_161:notes">
            <a:extLst>
              <a:ext uri="{FF2B5EF4-FFF2-40B4-BE49-F238E27FC236}">
                <a16:creationId xmlns:a16="http://schemas.microsoft.com/office/drawing/2014/main" id="{62501602-AA33-ABA1-654E-897EBEE107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6f3d0db5b_0_161:notes">
            <a:extLst>
              <a:ext uri="{FF2B5EF4-FFF2-40B4-BE49-F238E27FC236}">
                <a16:creationId xmlns:a16="http://schemas.microsoft.com/office/drawing/2014/main" id="{1B5E7C2F-10DF-24EA-2FBC-10259F8FBF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010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f78152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f78152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737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f78152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f78152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f78152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f78152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0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f78152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f78152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37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f78152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f78152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91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6f3d0db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6f3d0db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6f3d0db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6f3d0db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100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9ef78152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9ef78152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228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6f3d0db5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6f3d0db5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387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6f3d0db5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6f3d0db5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52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6f3d0db5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6f3d0db5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742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f78152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f78152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658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f78152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f78152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985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f78152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f78152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890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f78152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f78152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651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f78152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f78152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80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6f3d0db5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6f3d0db5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072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6f3d0db5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6f3d0db5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244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9ef78152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9ef78152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6f3d0db5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6f3d0db5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299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6f3d0db5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6f3d0db5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258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6f3d0db5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6f3d0db5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589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6f3d0db5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6f3d0db5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320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6f3d0db5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6f3d0db5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696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a6f3d0db5b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6f3d0db5b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924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a6f3d0db5b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6f3d0db5b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147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a6f3d0db5b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6f3d0db5b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8175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a6f3d0db5b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6f3d0db5b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344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a6f3d0db5b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6f3d0db5b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53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3ed654709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3ed654709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a:extLst>
            <a:ext uri="{FF2B5EF4-FFF2-40B4-BE49-F238E27FC236}">
              <a16:creationId xmlns:a16="http://schemas.microsoft.com/office/drawing/2014/main" id="{548D08EB-0351-289C-872D-943008CB3727}"/>
            </a:ext>
          </a:extLst>
        </p:cNvPr>
        <p:cNvGrpSpPr/>
        <p:nvPr/>
      </p:nvGrpSpPr>
      <p:grpSpPr>
        <a:xfrm>
          <a:off x="0" y="0"/>
          <a:ext cx="0" cy="0"/>
          <a:chOff x="0" y="0"/>
          <a:chExt cx="0" cy="0"/>
        </a:xfrm>
      </p:grpSpPr>
      <p:sp>
        <p:nvSpPr>
          <p:cNvPr id="456" name="Google Shape;456;ga6f3d0db5b_0_232:notes">
            <a:extLst>
              <a:ext uri="{FF2B5EF4-FFF2-40B4-BE49-F238E27FC236}">
                <a16:creationId xmlns:a16="http://schemas.microsoft.com/office/drawing/2014/main" id="{70FD2F99-601B-4A3B-EEE6-021B956DED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6f3d0db5b_0_232:notes">
            <a:extLst>
              <a:ext uri="{FF2B5EF4-FFF2-40B4-BE49-F238E27FC236}">
                <a16:creationId xmlns:a16="http://schemas.microsoft.com/office/drawing/2014/main" id="{F0613EA7-5DA2-451C-A32E-14D58A7545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711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9ef781521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9ef781521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6f3d0db5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6f3d0db5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a6f3d0db5b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a6f3d0db5b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6f3d0db5b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6f3d0db5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22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3ed654709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3ed654709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3ed654709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3ed654709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171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63255b26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63255b26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742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6f3d0db5b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a6f3d0db5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011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6f3d0db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6f3d0db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5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582613" y="195263"/>
            <a:ext cx="8015400" cy="685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13"/>
          <p:cNvSpPr txBox="1">
            <a:spLocks noGrp="1"/>
          </p:cNvSpPr>
          <p:nvPr>
            <p:ph type="body" idx="1"/>
          </p:nvPr>
        </p:nvSpPr>
        <p:spPr>
          <a:xfrm>
            <a:off x="584200" y="1200150"/>
            <a:ext cx="8015400" cy="30909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SzPts val="1800"/>
              <a:buChar char="●"/>
              <a:defRPr/>
            </a:lvl1pPr>
            <a:lvl2pPr marL="914400" lvl="1" indent="-342900" algn="l" rtl="0">
              <a:spcBef>
                <a:spcPts val="36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54" name="Google Shape;54;p13"/>
          <p:cNvSpPr txBox="1">
            <a:spLocks noGrp="1"/>
          </p:cNvSpPr>
          <p:nvPr>
            <p:ph type="sldNum" idx="12"/>
          </p:nvPr>
        </p:nvSpPr>
        <p:spPr>
          <a:xfrm>
            <a:off x="6553200" y="4686300"/>
            <a:ext cx="2133600" cy="3429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1200" b="0" i="0" u="none" strike="noStrike" cap="none">
                <a:solidFill>
                  <a:srgbClr val="3092D1"/>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3092D1"/>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3092D1"/>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3092D1"/>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3092D1"/>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3092D1"/>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3092D1"/>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3092D1"/>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3092D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Title, Subtitile and Photo">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sp>
        <p:nvSpPr>
          <p:cNvPr id="20" name="Subtítulo 2">
            <a:extLst>
              <a:ext uri="{FF2B5EF4-FFF2-40B4-BE49-F238E27FC236}">
                <a16:creationId xmlns:a16="http://schemas.microsoft.com/office/drawing/2014/main" id="{90336678-E993-B144-A4D0-1E32C94FA925}"/>
              </a:ext>
            </a:extLst>
          </p:cNvPr>
          <p:cNvSpPr>
            <a:spLocks noGrp="1"/>
          </p:cNvSpPr>
          <p:nvPr>
            <p:ph type="subTitle" idx="1" hasCustomPrompt="1"/>
          </p:nvPr>
        </p:nvSpPr>
        <p:spPr>
          <a:xfrm>
            <a:off x="414528" y="2182726"/>
            <a:ext cx="4157472" cy="1241822"/>
          </a:xfrm>
          <a:prstGeom prst="rect">
            <a:avLst/>
          </a:prstGeom>
        </p:spPr>
        <p:txBody>
          <a:bodyPr/>
          <a:lstStyle>
            <a:lvl1pPr marL="0" indent="0" algn="l">
              <a:buNone/>
              <a:defRPr sz="1800" b="1" i="0">
                <a:solidFill>
                  <a:srgbClr val="D27E64"/>
                </a:solidFill>
                <a:latin typeface="PP Object Sans" pitchFamily="2" charset="77"/>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err="1"/>
              <a:t>Subtitile</a:t>
            </a:r>
            <a:r>
              <a:rPr lang="es-ES"/>
              <a:t> of </a:t>
            </a:r>
            <a:r>
              <a:rPr lang="es-ES" err="1"/>
              <a:t>presentation</a:t>
            </a:r>
            <a:r>
              <a:rPr lang="es-ES"/>
              <a:t>.</a:t>
            </a:r>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sp>
        <p:nvSpPr>
          <p:cNvPr id="24" name="Marcador de posición de imagen 23">
            <a:extLst>
              <a:ext uri="{FF2B5EF4-FFF2-40B4-BE49-F238E27FC236}">
                <a16:creationId xmlns:a16="http://schemas.microsoft.com/office/drawing/2014/main" id="{44D2EF10-5B7F-C94A-93A9-A8E001176CFB}"/>
              </a:ext>
            </a:extLst>
          </p:cNvPr>
          <p:cNvSpPr>
            <a:spLocks noGrp="1"/>
          </p:cNvSpPr>
          <p:nvPr>
            <p:ph type="pic" sz="quarter" idx="10" hasCustomPrompt="1"/>
          </p:nvPr>
        </p:nvSpPr>
        <p:spPr>
          <a:xfrm>
            <a:off x="4764881" y="0"/>
            <a:ext cx="4452938" cy="5143500"/>
          </a:xfrm>
          <a:prstGeom prst="rect">
            <a:avLst/>
          </a:prstGeom>
        </p:spPr>
        <p:txBody>
          <a:bodyPr/>
          <a:lstStyle>
            <a:lvl1pPr>
              <a:buNone/>
              <a:defRPr>
                <a:solidFill>
                  <a:schemeClr val="bg1"/>
                </a:solidFill>
                <a:latin typeface="PP Object Sans" pitchFamily="2" charset="77"/>
              </a:defRPr>
            </a:lvl1pPr>
          </a:lstStyle>
          <a:p>
            <a:r>
              <a:rPr lang="es-ES" err="1"/>
              <a:t>Image</a:t>
            </a:r>
            <a:endParaRPr lang="es-ES"/>
          </a:p>
        </p:txBody>
      </p:sp>
    </p:spTree>
    <p:extLst>
      <p:ext uri="{BB962C8B-B14F-4D97-AF65-F5344CB8AC3E}">
        <p14:creationId xmlns:p14="http://schemas.microsoft.com/office/powerpoint/2010/main" val="2530152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Title and Innovation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3" name="Imagen 2" descr="Un dibujo de una persona&#10;&#10;Descripción generada automáticamente con confianza baja">
            <a:extLst>
              <a:ext uri="{FF2B5EF4-FFF2-40B4-BE49-F238E27FC236}">
                <a16:creationId xmlns:a16="http://schemas.microsoft.com/office/drawing/2014/main" id="{ECB2C94B-7EF2-3D40-9EAA-01F732CB101A}"/>
              </a:ext>
            </a:extLst>
          </p:cNvPr>
          <p:cNvPicPr>
            <a:picLocks noChangeAspect="1"/>
          </p:cNvPicPr>
          <p:nvPr userDrawn="1"/>
        </p:nvPicPr>
        <p:blipFill>
          <a:blip r:embed="rId3"/>
          <a:stretch>
            <a:fillRect/>
          </a:stretch>
        </p:blipFill>
        <p:spPr>
          <a:xfrm>
            <a:off x="6768319" y="2777452"/>
            <a:ext cx="2072015" cy="2023148"/>
          </a:xfrm>
          <a:prstGeom prst="rect">
            <a:avLst/>
          </a:prstGeom>
        </p:spPr>
      </p:pic>
    </p:spTree>
    <p:extLst>
      <p:ext uri="{BB962C8B-B14F-4D97-AF65-F5344CB8AC3E}">
        <p14:creationId xmlns:p14="http://schemas.microsoft.com/office/powerpoint/2010/main" val="1498436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Title and Integrity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3" name="Imagen 2" descr="Patrón de fondo&#10;&#10;Descripción generada automáticamente">
            <a:extLst>
              <a:ext uri="{FF2B5EF4-FFF2-40B4-BE49-F238E27FC236}">
                <a16:creationId xmlns:a16="http://schemas.microsoft.com/office/drawing/2014/main" id="{BF3B8ED5-C483-0D41-BF42-CAE51FF9336B}"/>
              </a:ext>
            </a:extLst>
          </p:cNvPr>
          <p:cNvPicPr>
            <a:picLocks noChangeAspect="1"/>
          </p:cNvPicPr>
          <p:nvPr userDrawn="1"/>
        </p:nvPicPr>
        <p:blipFill>
          <a:blip r:embed="rId3"/>
          <a:stretch>
            <a:fillRect/>
          </a:stretch>
        </p:blipFill>
        <p:spPr>
          <a:xfrm flipH="1">
            <a:off x="6800796" y="2871923"/>
            <a:ext cx="1928677" cy="1928677"/>
          </a:xfrm>
          <a:prstGeom prst="rect">
            <a:avLst/>
          </a:prstGeom>
        </p:spPr>
      </p:pic>
    </p:spTree>
    <p:extLst>
      <p:ext uri="{BB962C8B-B14F-4D97-AF65-F5344CB8AC3E}">
        <p14:creationId xmlns:p14="http://schemas.microsoft.com/office/powerpoint/2010/main" val="886087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Title and Global Hub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4" name="Imagen 3" descr="Patrón de fondo&#10;&#10;Descripción generada automáticamente">
            <a:extLst>
              <a:ext uri="{FF2B5EF4-FFF2-40B4-BE49-F238E27FC236}">
                <a16:creationId xmlns:a16="http://schemas.microsoft.com/office/drawing/2014/main" id="{DEDDE2CA-D2F6-4444-B37E-31203BCEAC12}"/>
              </a:ext>
            </a:extLst>
          </p:cNvPr>
          <p:cNvPicPr>
            <a:picLocks noChangeAspect="1"/>
          </p:cNvPicPr>
          <p:nvPr userDrawn="1"/>
        </p:nvPicPr>
        <p:blipFill>
          <a:blip r:embed="rId3"/>
          <a:stretch>
            <a:fillRect/>
          </a:stretch>
        </p:blipFill>
        <p:spPr>
          <a:xfrm>
            <a:off x="6782427" y="2871923"/>
            <a:ext cx="1947045" cy="1928677"/>
          </a:xfrm>
          <a:prstGeom prst="rect">
            <a:avLst/>
          </a:prstGeom>
        </p:spPr>
      </p:pic>
    </p:spTree>
    <p:extLst>
      <p:ext uri="{BB962C8B-B14F-4D97-AF65-F5344CB8AC3E}">
        <p14:creationId xmlns:p14="http://schemas.microsoft.com/office/powerpoint/2010/main" val="2935757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Title and Capacity Building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6" name="Imagen 5" descr="Dibujo de una persona&#10;&#10;Descripción generada automáticamente con confianza baja">
            <a:extLst>
              <a:ext uri="{FF2B5EF4-FFF2-40B4-BE49-F238E27FC236}">
                <a16:creationId xmlns:a16="http://schemas.microsoft.com/office/drawing/2014/main" id="{4151EF3C-AA63-BA4F-ADE3-4E0FDE1226CD}"/>
              </a:ext>
            </a:extLst>
          </p:cNvPr>
          <p:cNvPicPr>
            <a:picLocks noChangeAspect="1"/>
          </p:cNvPicPr>
          <p:nvPr userDrawn="1"/>
        </p:nvPicPr>
        <p:blipFill>
          <a:blip r:embed="rId3"/>
          <a:stretch>
            <a:fillRect/>
          </a:stretch>
        </p:blipFill>
        <p:spPr>
          <a:xfrm>
            <a:off x="6783520" y="2871923"/>
            <a:ext cx="2003216" cy="1928677"/>
          </a:xfrm>
          <a:prstGeom prst="rect">
            <a:avLst/>
          </a:prstGeom>
        </p:spPr>
      </p:pic>
    </p:spTree>
    <p:extLst>
      <p:ext uri="{BB962C8B-B14F-4D97-AF65-F5344CB8AC3E}">
        <p14:creationId xmlns:p14="http://schemas.microsoft.com/office/powerpoint/2010/main" val="350378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Title and Collaboration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3" name="Imagen 2" descr="Dibujo en blanco y negro&#10;&#10;Descripción generada automáticamente con confianza baja">
            <a:extLst>
              <a:ext uri="{FF2B5EF4-FFF2-40B4-BE49-F238E27FC236}">
                <a16:creationId xmlns:a16="http://schemas.microsoft.com/office/drawing/2014/main" id="{DCE8DC0F-92F3-FB47-B1B7-FCB89B322AFC}"/>
              </a:ext>
            </a:extLst>
          </p:cNvPr>
          <p:cNvPicPr>
            <a:picLocks noChangeAspect="1"/>
          </p:cNvPicPr>
          <p:nvPr userDrawn="1"/>
        </p:nvPicPr>
        <p:blipFill>
          <a:blip r:embed="rId3"/>
          <a:stretch>
            <a:fillRect/>
          </a:stretch>
        </p:blipFill>
        <p:spPr>
          <a:xfrm>
            <a:off x="6693148" y="2756389"/>
            <a:ext cx="2093588" cy="2044211"/>
          </a:xfrm>
          <a:prstGeom prst="rect">
            <a:avLst/>
          </a:prstGeom>
        </p:spPr>
      </p:pic>
    </p:spTree>
    <p:extLst>
      <p:ext uri="{BB962C8B-B14F-4D97-AF65-F5344CB8AC3E}">
        <p14:creationId xmlns:p14="http://schemas.microsoft.com/office/powerpoint/2010/main" val="4287644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ver: Title and Research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4" name="Imagen 3" descr="Patrón de fondo&#10;&#10;Descripción generada automáticamente">
            <a:extLst>
              <a:ext uri="{FF2B5EF4-FFF2-40B4-BE49-F238E27FC236}">
                <a16:creationId xmlns:a16="http://schemas.microsoft.com/office/drawing/2014/main" id="{FA7193B9-25C9-2C46-9742-83867FC639FE}"/>
              </a:ext>
            </a:extLst>
          </p:cNvPr>
          <p:cNvPicPr>
            <a:picLocks noChangeAspect="1"/>
          </p:cNvPicPr>
          <p:nvPr userDrawn="1"/>
        </p:nvPicPr>
        <p:blipFill>
          <a:blip r:embed="rId3"/>
          <a:stretch>
            <a:fillRect/>
          </a:stretch>
        </p:blipFill>
        <p:spPr>
          <a:xfrm>
            <a:off x="6675702" y="2688952"/>
            <a:ext cx="2198359" cy="2111648"/>
          </a:xfrm>
          <a:prstGeom prst="rect">
            <a:avLst/>
          </a:prstGeom>
        </p:spPr>
      </p:pic>
    </p:spTree>
    <p:extLst>
      <p:ext uri="{BB962C8B-B14F-4D97-AF65-F5344CB8AC3E}">
        <p14:creationId xmlns:p14="http://schemas.microsoft.com/office/powerpoint/2010/main" val="179622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Title, Subtitle, Liquid Icon and Photo">
    <p:bg>
      <p:bgPr>
        <a:solidFill>
          <a:srgbClr val="2B3256"/>
        </a:solidFill>
        <a:effectLst/>
      </p:bgPr>
    </p:bg>
    <p:spTree>
      <p:nvGrpSpPr>
        <p:cNvPr id="1" name=""/>
        <p:cNvGrpSpPr/>
        <p:nvPr/>
      </p:nvGrpSpPr>
      <p:grpSpPr>
        <a:xfrm>
          <a:off x="0" y="0"/>
          <a:ext cx="0" cy="0"/>
          <a:chOff x="0" y="0"/>
          <a:chExt cx="0" cy="0"/>
        </a:xfrm>
      </p:grpSpPr>
      <p:pic>
        <p:nvPicPr>
          <p:cNvPr id="7" name="Imagen 6" descr="Texto&#10;&#10;Descripción generada automáticamente con confianza media">
            <a:extLst>
              <a:ext uri="{FF2B5EF4-FFF2-40B4-BE49-F238E27FC236}">
                <a16:creationId xmlns:a16="http://schemas.microsoft.com/office/drawing/2014/main" id="{F755F787-822E-DB4C-845E-F1720FCB5460}"/>
              </a:ext>
            </a:extLst>
          </p:cNvPr>
          <p:cNvPicPr>
            <a:picLocks noChangeAspect="1"/>
          </p:cNvPicPr>
          <p:nvPr userDrawn="1"/>
        </p:nvPicPr>
        <p:blipFill>
          <a:blip r:embed="rId2"/>
          <a:stretch>
            <a:fillRect/>
          </a:stretch>
        </p:blipFill>
        <p:spPr>
          <a:xfrm>
            <a:off x="414528" y="415718"/>
            <a:ext cx="1171070" cy="775709"/>
          </a:xfrm>
          <a:prstGeom prst="rect">
            <a:avLst/>
          </a:prstGeom>
        </p:spPr>
      </p:pic>
      <p:pic>
        <p:nvPicPr>
          <p:cNvPr id="6" name="Imagen 5" descr="Mujer con vestido de novia&#10;&#10;Descripción generada automáticamente con confianza baja">
            <a:extLst>
              <a:ext uri="{FF2B5EF4-FFF2-40B4-BE49-F238E27FC236}">
                <a16:creationId xmlns:a16="http://schemas.microsoft.com/office/drawing/2014/main" id="{2273C6B4-20C5-6041-ABAB-BD411A9BC192}"/>
              </a:ext>
            </a:extLst>
          </p:cNvPr>
          <p:cNvPicPr>
            <a:picLocks noChangeAspect="1"/>
          </p:cNvPicPr>
          <p:nvPr userDrawn="1"/>
        </p:nvPicPr>
        <p:blipFill>
          <a:blip r:embed="rId3"/>
          <a:stretch>
            <a:fillRect/>
          </a:stretch>
        </p:blipFill>
        <p:spPr>
          <a:xfrm>
            <a:off x="3148747" y="0"/>
            <a:ext cx="6272213" cy="5143500"/>
          </a:xfrm>
          <a:prstGeom prst="rect">
            <a:avLst/>
          </a:prstGeom>
        </p:spPr>
      </p:pic>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3672729"/>
            <a:ext cx="3726649"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sp>
        <p:nvSpPr>
          <p:cNvPr id="10" name="Subtítulo 2">
            <a:extLst>
              <a:ext uri="{FF2B5EF4-FFF2-40B4-BE49-F238E27FC236}">
                <a16:creationId xmlns:a16="http://schemas.microsoft.com/office/drawing/2014/main" id="{F5FABE3D-7804-404B-90C0-18E3C671B0EA}"/>
              </a:ext>
            </a:extLst>
          </p:cNvPr>
          <p:cNvSpPr>
            <a:spLocks noGrp="1"/>
          </p:cNvSpPr>
          <p:nvPr>
            <p:ph type="subTitle" idx="1" hasCustomPrompt="1"/>
          </p:nvPr>
        </p:nvSpPr>
        <p:spPr>
          <a:xfrm>
            <a:off x="3602647" y="943010"/>
            <a:ext cx="1859573" cy="1241822"/>
          </a:xfrm>
          <a:prstGeom prst="rect">
            <a:avLst/>
          </a:prstGeom>
        </p:spPr>
        <p:txBody>
          <a:bodyPr/>
          <a:lstStyle>
            <a:lvl1pPr marL="0" indent="0" algn="ctr">
              <a:buNone/>
              <a:defRPr sz="1800" b="1" i="0">
                <a:solidFill>
                  <a:schemeClr val="bg1"/>
                </a:solidFill>
                <a:latin typeface="PP Object Sans" pitchFamily="2" charset="77"/>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err="1"/>
              <a:t>Subtitle</a:t>
            </a:r>
            <a:r>
              <a:rPr lang="es-ES"/>
              <a:t> of </a:t>
            </a:r>
            <a:r>
              <a:rPr lang="es-ES" err="1"/>
              <a:t>presentation</a:t>
            </a:r>
            <a:r>
              <a:rPr lang="es-ES"/>
              <a:t>.</a:t>
            </a:r>
          </a:p>
        </p:txBody>
      </p:sp>
    </p:spTree>
    <p:extLst>
      <p:ext uri="{BB962C8B-B14F-4D97-AF65-F5344CB8AC3E}">
        <p14:creationId xmlns:p14="http://schemas.microsoft.com/office/powerpoint/2010/main" val="4112653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bg>
      <p:bgPr>
        <a:solidFill>
          <a:srgbClr val="2B3256"/>
        </a:solidFill>
        <a:effectLst/>
      </p:bgPr>
    </p:bg>
    <p:spTree>
      <p:nvGrpSpPr>
        <p:cNvPr id="1" name=""/>
        <p:cNvGrpSpPr/>
        <p:nvPr/>
      </p:nvGrpSpPr>
      <p:grpSpPr>
        <a:xfrm>
          <a:off x="0" y="0"/>
          <a:ext cx="0" cy="0"/>
          <a:chOff x="0" y="0"/>
          <a:chExt cx="0" cy="0"/>
        </a:xfrm>
      </p:grpSpPr>
      <p:sp>
        <p:nvSpPr>
          <p:cNvPr id="8" name="Marcador de posición de imagen 8">
            <a:extLst>
              <a:ext uri="{FF2B5EF4-FFF2-40B4-BE49-F238E27FC236}">
                <a16:creationId xmlns:a16="http://schemas.microsoft.com/office/drawing/2014/main" id="{0E4BF715-C49B-1241-B542-F57F401B9072}"/>
              </a:ext>
            </a:extLst>
          </p:cNvPr>
          <p:cNvSpPr>
            <a:spLocks noGrp="1"/>
          </p:cNvSpPr>
          <p:nvPr>
            <p:ph type="pic" sz="quarter" idx="13" hasCustomPrompt="1"/>
          </p:nvPr>
        </p:nvSpPr>
        <p:spPr>
          <a:xfrm>
            <a:off x="1" y="0"/>
            <a:ext cx="9144000" cy="5143500"/>
          </a:xfrm>
          <a:prstGeom prst="rect">
            <a:avLst/>
          </a:prstGeom>
        </p:spPr>
        <p:txBody>
          <a:bodyPr/>
          <a:lstStyle>
            <a:lvl1pPr>
              <a:buNone/>
              <a:defRPr>
                <a:solidFill>
                  <a:schemeClr val="bg1"/>
                </a:solidFill>
                <a:latin typeface="PP Object Sans" pitchFamily="2" charset="77"/>
              </a:defRPr>
            </a:lvl1pPr>
          </a:lstStyle>
          <a:p>
            <a:r>
              <a:rPr lang="es-ES" err="1"/>
              <a:t>Image</a:t>
            </a:r>
            <a:endParaRPr lang="es-ES"/>
          </a:p>
        </p:txBody>
      </p:sp>
    </p:spTree>
    <p:extLst>
      <p:ext uri="{BB962C8B-B14F-4D97-AF65-F5344CB8AC3E}">
        <p14:creationId xmlns:p14="http://schemas.microsoft.com/office/powerpoint/2010/main" val="3841373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y texto">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1790700"/>
          </a:xfrm>
          <a:prstGeom prst="rect">
            <a:avLst/>
          </a:prstGeom>
        </p:spPr>
        <p:txBody>
          <a:bodyPr anchor="t" anchorCtr="0"/>
          <a:lstStyle>
            <a:lvl1pPr algn="l">
              <a:defRPr sz="2700" b="1" i="0">
                <a:solidFill>
                  <a:schemeClr val="bg1"/>
                </a:solidFill>
                <a:latin typeface="PP Object Sans" pitchFamily="2" charset="77"/>
              </a:defRPr>
            </a:lvl1pPr>
          </a:lstStyle>
          <a:p>
            <a:r>
              <a:rPr lang="es-ES" err="1"/>
              <a:t>Section</a:t>
            </a:r>
            <a:r>
              <a:rPr lang="es-ES"/>
              <a:t> </a:t>
            </a:r>
            <a:r>
              <a:rPr lang="es-ES" err="1"/>
              <a:t>Introduction</a:t>
            </a:r>
            <a:endParaRPr lang="es-ES"/>
          </a:p>
        </p:txBody>
      </p:sp>
      <p:sp>
        <p:nvSpPr>
          <p:cNvPr id="3" name="Subtítulo 2">
            <a:extLst>
              <a:ext uri="{FF2B5EF4-FFF2-40B4-BE49-F238E27FC236}">
                <a16:creationId xmlns:a16="http://schemas.microsoft.com/office/drawing/2014/main" id="{B073593F-04BF-5245-83F0-CF9FD27BF0A2}"/>
              </a:ext>
            </a:extLst>
          </p:cNvPr>
          <p:cNvSpPr>
            <a:spLocks noGrp="1"/>
          </p:cNvSpPr>
          <p:nvPr>
            <p:ph type="subTitle" idx="1" hasCustomPrompt="1"/>
          </p:nvPr>
        </p:nvSpPr>
        <p:spPr>
          <a:xfrm>
            <a:off x="4714877" y="663901"/>
            <a:ext cx="4025502" cy="1241822"/>
          </a:xfrm>
          <a:prstGeom prst="rect">
            <a:avLst/>
          </a:prstGeom>
        </p:spPr>
        <p:txBody>
          <a:bodyPr/>
          <a:lstStyle>
            <a:lvl1pPr marL="0" indent="0" algn="l">
              <a:buNone/>
              <a:defRPr sz="1400">
                <a:solidFill>
                  <a:schemeClr val="bg1"/>
                </a:solidFill>
                <a:latin typeface="PP Object Sans" pitchFamily="2" charset="77"/>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err="1"/>
              <a:t>Add</a:t>
            </a:r>
            <a:r>
              <a:rPr lang="es-ES"/>
              <a:t> </a:t>
            </a:r>
            <a:r>
              <a:rPr lang="es-ES" err="1"/>
              <a:t>your</a:t>
            </a:r>
            <a:r>
              <a:rPr lang="es-ES"/>
              <a:t> </a:t>
            </a:r>
            <a:r>
              <a:rPr lang="es-ES" err="1"/>
              <a:t>text</a:t>
            </a:r>
            <a:r>
              <a:rPr lang="es-ES"/>
              <a:t> </a:t>
            </a:r>
            <a:r>
              <a:rPr lang="es-ES" err="1"/>
              <a:t>here</a:t>
            </a:r>
            <a:r>
              <a:rPr lang="es-ES"/>
              <a:t>.</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Marcador de texto 4">
            <a:extLst>
              <a:ext uri="{FF2B5EF4-FFF2-40B4-BE49-F238E27FC236}">
                <a16:creationId xmlns:a16="http://schemas.microsoft.com/office/drawing/2014/main" id="{EF7FC3ED-8E3A-7A41-B438-FE436AD2B2C9}"/>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1" name="Marcador de texto 4">
            <a:extLst>
              <a:ext uri="{FF2B5EF4-FFF2-40B4-BE49-F238E27FC236}">
                <a16:creationId xmlns:a16="http://schemas.microsoft.com/office/drawing/2014/main" id="{2FAF06EA-13ED-7249-9289-C81849EFE8AB}"/>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12" name="Marcador de texto 4">
            <a:extLst>
              <a:ext uri="{FF2B5EF4-FFF2-40B4-BE49-F238E27FC236}">
                <a16:creationId xmlns:a16="http://schemas.microsoft.com/office/drawing/2014/main" id="{B128D531-5795-CB48-A5A4-3F7BAB976F1A}"/>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spTree>
    <p:extLst>
      <p:ext uri="{BB962C8B-B14F-4D97-AF65-F5344CB8AC3E}">
        <p14:creationId xmlns:p14="http://schemas.microsoft.com/office/powerpoint/2010/main" val="409078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and Liquid Icon">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450524"/>
          </a:xfrm>
          <a:prstGeom prst="rect">
            <a:avLst/>
          </a:prstGeom>
        </p:spPr>
        <p:txBody>
          <a:bodyPr anchor="t" anchorCtr="0"/>
          <a:lstStyle>
            <a:lvl1pPr algn="l">
              <a:defRPr sz="2700" b="1" i="0">
                <a:solidFill>
                  <a:schemeClr val="bg1"/>
                </a:solidFill>
                <a:latin typeface="PP Object Sans" pitchFamily="2" charset="77"/>
              </a:defRPr>
            </a:lvl1pPr>
          </a:lstStyle>
          <a:p>
            <a:r>
              <a:rPr lang="es-ES"/>
              <a:t>Agenda</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Icono&#10;&#10;Descripción generada automáticamente">
            <a:extLst>
              <a:ext uri="{FF2B5EF4-FFF2-40B4-BE49-F238E27FC236}">
                <a16:creationId xmlns:a16="http://schemas.microsoft.com/office/drawing/2014/main" id="{6F60A4F4-BEC4-A145-84C3-851B4098340A}"/>
              </a:ext>
            </a:extLst>
          </p:cNvPr>
          <p:cNvPicPr>
            <a:picLocks noChangeAspect="1"/>
          </p:cNvPicPr>
          <p:nvPr userDrawn="1"/>
        </p:nvPicPr>
        <p:blipFill>
          <a:blip r:embed="rId2"/>
          <a:stretch>
            <a:fillRect/>
          </a:stretch>
        </p:blipFill>
        <p:spPr>
          <a:xfrm>
            <a:off x="6412854" y="0"/>
            <a:ext cx="2731146" cy="5143500"/>
          </a:xfrm>
          <a:prstGeom prst="rect">
            <a:avLst/>
          </a:prstGeom>
        </p:spPr>
      </p:pic>
      <p:sp>
        <p:nvSpPr>
          <p:cNvPr id="8" name="Subtítulo 2">
            <a:extLst>
              <a:ext uri="{FF2B5EF4-FFF2-40B4-BE49-F238E27FC236}">
                <a16:creationId xmlns:a16="http://schemas.microsoft.com/office/drawing/2014/main" id="{7101BC46-28AA-CC41-A61E-CE215F2AAE0B}"/>
              </a:ext>
            </a:extLst>
          </p:cNvPr>
          <p:cNvSpPr>
            <a:spLocks noGrp="1"/>
          </p:cNvSpPr>
          <p:nvPr>
            <p:ph type="subTitle" idx="1" hasCustomPrompt="1"/>
          </p:nvPr>
        </p:nvSpPr>
        <p:spPr>
          <a:xfrm>
            <a:off x="414528" y="1442020"/>
            <a:ext cx="5493903" cy="2857419"/>
          </a:xfrm>
          <a:prstGeom prst="rect">
            <a:avLst/>
          </a:prstGeom>
        </p:spPr>
        <p:txBody>
          <a:bodyPr/>
          <a:lstStyle>
            <a:lvl1pPr marL="0" indent="0" algn="l">
              <a:buNone/>
              <a:defRPr sz="1400">
                <a:solidFill>
                  <a:schemeClr val="bg1"/>
                </a:solidFill>
                <a:latin typeface="PP Object Sans" pitchFamily="2" charset="77"/>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err="1"/>
              <a:t>Add</a:t>
            </a:r>
            <a:r>
              <a:rPr lang="es-ES"/>
              <a:t> </a:t>
            </a:r>
            <a:r>
              <a:rPr lang="es-ES" err="1"/>
              <a:t>your</a:t>
            </a:r>
            <a:r>
              <a:rPr lang="es-ES"/>
              <a:t> </a:t>
            </a:r>
            <a:r>
              <a:rPr lang="es-ES" err="1"/>
              <a:t>text</a:t>
            </a:r>
            <a:r>
              <a:rPr lang="es-ES"/>
              <a:t> </a:t>
            </a:r>
            <a:r>
              <a:rPr lang="es-ES" err="1"/>
              <a:t>here</a:t>
            </a:r>
            <a:r>
              <a:rPr lang="es-ES"/>
              <a:t>.</a:t>
            </a:r>
          </a:p>
        </p:txBody>
      </p:sp>
      <p:sp>
        <p:nvSpPr>
          <p:cNvPr id="14" name="Marcador de texto 4">
            <a:extLst>
              <a:ext uri="{FF2B5EF4-FFF2-40B4-BE49-F238E27FC236}">
                <a16:creationId xmlns:a16="http://schemas.microsoft.com/office/drawing/2014/main" id="{4D9CA595-58B4-F742-ACE0-8042408BDADB}"/>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5" name="Marcador de texto 4">
            <a:extLst>
              <a:ext uri="{FF2B5EF4-FFF2-40B4-BE49-F238E27FC236}">
                <a16:creationId xmlns:a16="http://schemas.microsoft.com/office/drawing/2014/main" id="{7918ED4B-F92C-9148-B4BB-12310F5BC11D}"/>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16" name="Marcador de texto 4">
            <a:extLst>
              <a:ext uri="{FF2B5EF4-FFF2-40B4-BE49-F238E27FC236}">
                <a16:creationId xmlns:a16="http://schemas.microsoft.com/office/drawing/2014/main" id="{31D511EC-57BE-C046-B076-545C11D103E3}"/>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spTree>
    <p:extLst>
      <p:ext uri="{BB962C8B-B14F-4D97-AF65-F5344CB8AC3E}">
        <p14:creationId xmlns:p14="http://schemas.microsoft.com/office/powerpoint/2010/main" val="9605370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Photo">
    <p:bg>
      <p:bgPr>
        <a:solidFill>
          <a:srgbClr val="EFEDD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777352"/>
            <a:ext cx="3700272" cy="208235"/>
          </a:xfrm>
          <a:prstGeom prst="rect">
            <a:avLst/>
          </a:prstGeom>
        </p:spPr>
        <p:txBody>
          <a:bodyPr anchor="t" anchorCtr="0"/>
          <a:lstStyle>
            <a:lvl1pPr algn="l">
              <a:defRPr sz="900" b="1" i="0">
                <a:solidFill>
                  <a:srgbClr val="2B3256"/>
                </a:solidFill>
                <a:latin typeface="PP Object Sans Heavy" pitchFamily="2" charset="77"/>
              </a:defRPr>
            </a:lvl1pPr>
          </a:lstStyle>
          <a:p>
            <a:r>
              <a:rPr lang="es-ES"/>
              <a:t>TEXT AND PHOTO SLIDE</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Marcador de texto 3">
            <a:extLst>
              <a:ext uri="{FF2B5EF4-FFF2-40B4-BE49-F238E27FC236}">
                <a16:creationId xmlns:a16="http://schemas.microsoft.com/office/drawing/2014/main" id="{99369988-738F-824E-8A9E-E4CDD2F534EF}"/>
              </a:ext>
            </a:extLst>
          </p:cNvPr>
          <p:cNvSpPr>
            <a:spLocks noGrp="1"/>
          </p:cNvSpPr>
          <p:nvPr>
            <p:ph type="body" sz="half" idx="2" hasCustomPrompt="1"/>
          </p:nvPr>
        </p:nvSpPr>
        <p:spPr>
          <a:xfrm>
            <a:off x="414528" y="1232389"/>
            <a:ext cx="3700272" cy="2858691"/>
          </a:xfrm>
          <a:prstGeom prst="rect">
            <a:avLst/>
          </a:prstGeom>
        </p:spPr>
        <p:txBody>
          <a:bodyPr/>
          <a:lstStyle>
            <a:lvl1pPr marL="0" indent="0">
              <a:buNone/>
              <a:defRPr sz="1800" b="1" i="0">
                <a:solidFill>
                  <a:srgbClr val="2B3256"/>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21" name="Marcador de posición de imagen 20">
            <a:extLst>
              <a:ext uri="{FF2B5EF4-FFF2-40B4-BE49-F238E27FC236}">
                <a16:creationId xmlns:a16="http://schemas.microsoft.com/office/drawing/2014/main" id="{80ACCDAD-52F6-AD4E-99E0-3975A299CB9F}"/>
              </a:ext>
            </a:extLst>
          </p:cNvPr>
          <p:cNvSpPr>
            <a:spLocks noGrp="1"/>
          </p:cNvSpPr>
          <p:nvPr>
            <p:ph type="pic" sz="quarter" idx="10" hasCustomPrompt="1"/>
          </p:nvPr>
        </p:nvSpPr>
        <p:spPr>
          <a:xfrm>
            <a:off x="4695093" y="1"/>
            <a:ext cx="4448908" cy="5143499"/>
          </a:xfrm>
          <a:prstGeom prst="rect">
            <a:avLst/>
          </a:prstGeom>
        </p:spPr>
        <p:txBody>
          <a:bodyPr/>
          <a:lstStyle>
            <a:lvl1pPr algn="l">
              <a:buNone/>
              <a:defRPr sz="1500">
                <a:solidFill>
                  <a:srgbClr val="2B3256"/>
                </a:solidFill>
                <a:latin typeface="PP Object Sans" pitchFamily="2" charset="77"/>
              </a:defRPr>
            </a:lvl1pPr>
          </a:lstStyle>
          <a:p>
            <a:r>
              <a:rPr lang="es-ES" err="1"/>
              <a:t>Image</a:t>
            </a:r>
            <a:endParaRPr lang="es-ES"/>
          </a:p>
        </p:txBody>
      </p:sp>
      <p:sp>
        <p:nvSpPr>
          <p:cNvPr id="6" name="Marcador de texto 4">
            <a:extLst>
              <a:ext uri="{FF2B5EF4-FFF2-40B4-BE49-F238E27FC236}">
                <a16:creationId xmlns:a16="http://schemas.microsoft.com/office/drawing/2014/main" id="{B682BE78-FD59-0742-9A78-CDB98BAEF52E}"/>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tx2"/>
                </a:solidFill>
                <a:latin typeface="PP Object Sans" pitchFamily="2" charset="77"/>
              </a:defRPr>
            </a:lvl1pPr>
          </a:lstStyle>
          <a:p>
            <a:pPr lvl="0"/>
            <a:r>
              <a:rPr lang="es-ES" err="1"/>
              <a:t>Title</a:t>
            </a:r>
            <a:r>
              <a:rPr lang="es-ES"/>
              <a:t> of </a:t>
            </a:r>
            <a:r>
              <a:rPr lang="es-ES" err="1"/>
              <a:t>presentation</a:t>
            </a:r>
            <a:endParaRPr lang="es-ES"/>
          </a:p>
        </p:txBody>
      </p:sp>
      <p:sp>
        <p:nvSpPr>
          <p:cNvPr id="7" name="Marcador de texto 4">
            <a:extLst>
              <a:ext uri="{FF2B5EF4-FFF2-40B4-BE49-F238E27FC236}">
                <a16:creationId xmlns:a16="http://schemas.microsoft.com/office/drawing/2014/main" id="{C60DCC36-F5F5-6548-9878-231F286DB214}"/>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tx2"/>
                </a:solidFill>
                <a:latin typeface="PP Object Sans" pitchFamily="2" charset="77"/>
              </a:defRPr>
            </a:lvl1pPr>
          </a:lstStyle>
          <a:p>
            <a:pPr lvl="0"/>
            <a:r>
              <a:rPr lang="es-ES"/>
              <a:t>Date</a:t>
            </a:r>
          </a:p>
        </p:txBody>
      </p:sp>
    </p:spTree>
    <p:extLst>
      <p:ext uri="{BB962C8B-B14F-4D97-AF65-F5344CB8AC3E}">
        <p14:creationId xmlns:p14="http://schemas.microsoft.com/office/powerpoint/2010/main" val="838049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and Photo">
    <p:bg>
      <p:bgPr>
        <a:solidFill>
          <a:srgbClr val="2C3253"/>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777352"/>
            <a:ext cx="3700272" cy="208235"/>
          </a:xfrm>
          <a:prstGeom prst="rect">
            <a:avLst/>
          </a:prstGeom>
        </p:spPr>
        <p:txBody>
          <a:bodyPr anchor="t" anchorCtr="0"/>
          <a:lstStyle>
            <a:lvl1pPr algn="l">
              <a:defRPr sz="900" b="1" i="0">
                <a:solidFill>
                  <a:schemeClr val="bg1"/>
                </a:solidFill>
                <a:latin typeface="PP Object Sans Heavy" pitchFamily="2" charset="77"/>
              </a:defRPr>
            </a:lvl1pPr>
          </a:lstStyle>
          <a:p>
            <a:r>
              <a:rPr lang="es-ES"/>
              <a:t>TEXT AND PHOTO SLIDE</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Marcador de posición de imagen 8">
            <a:extLst>
              <a:ext uri="{FF2B5EF4-FFF2-40B4-BE49-F238E27FC236}">
                <a16:creationId xmlns:a16="http://schemas.microsoft.com/office/drawing/2014/main" id="{0C9F018F-7019-0341-A5FD-2690EF599F9C}"/>
              </a:ext>
            </a:extLst>
          </p:cNvPr>
          <p:cNvSpPr>
            <a:spLocks noGrp="1"/>
          </p:cNvSpPr>
          <p:nvPr>
            <p:ph type="pic" sz="quarter" idx="13" hasCustomPrompt="1"/>
          </p:nvPr>
        </p:nvSpPr>
        <p:spPr>
          <a:xfrm>
            <a:off x="5180281" y="0"/>
            <a:ext cx="4038600" cy="5143500"/>
          </a:xfrm>
          <a:prstGeom prst="rect">
            <a:avLst/>
          </a:prstGeom>
        </p:spPr>
        <p:txBody>
          <a:bodyPr/>
          <a:lstStyle>
            <a:lvl1pPr>
              <a:buNone/>
              <a:defRPr>
                <a:solidFill>
                  <a:schemeClr val="bg1"/>
                </a:solidFill>
                <a:latin typeface="PP Object Sans" pitchFamily="2" charset="77"/>
              </a:defRPr>
            </a:lvl1pPr>
          </a:lstStyle>
          <a:p>
            <a:r>
              <a:rPr lang="es-ES" err="1"/>
              <a:t>Image</a:t>
            </a:r>
            <a:endParaRPr lang="es-ES"/>
          </a:p>
        </p:txBody>
      </p:sp>
      <p:sp>
        <p:nvSpPr>
          <p:cNvPr id="17" name="Marcador de texto 16">
            <a:extLst>
              <a:ext uri="{FF2B5EF4-FFF2-40B4-BE49-F238E27FC236}">
                <a16:creationId xmlns:a16="http://schemas.microsoft.com/office/drawing/2014/main" id="{4B0846A8-8D59-BF48-999A-9A5609D01E55}"/>
              </a:ext>
            </a:extLst>
          </p:cNvPr>
          <p:cNvSpPr>
            <a:spLocks noGrp="1"/>
          </p:cNvSpPr>
          <p:nvPr>
            <p:ph type="body" sz="quarter" idx="14" hasCustomPrompt="1"/>
          </p:nvPr>
        </p:nvSpPr>
        <p:spPr>
          <a:xfrm>
            <a:off x="409794" y="2571750"/>
            <a:ext cx="3857625" cy="2176097"/>
          </a:xfrm>
          <a:prstGeom prst="rect">
            <a:avLst/>
          </a:prstGeom>
        </p:spPr>
        <p:txBody>
          <a:bodyPr wrap="square"/>
          <a:lstStyle>
            <a:lvl1pPr algn="l">
              <a:buNone/>
              <a:defRPr sz="900">
                <a:solidFill>
                  <a:schemeClr val="bg1"/>
                </a:solidFill>
                <a:latin typeface="PP Object Sans" pitchFamily="2" charset="77"/>
              </a:defRPr>
            </a:lvl1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19" name="Marcador de texto 3">
            <a:extLst>
              <a:ext uri="{FF2B5EF4-FFF2-40B4-BE49-F238E27FC236}">
                <a16:creationId xmlns:a16="http://schemas.microsoft.com/office/drawing/2014/main" id="{F058E0F1-F076-C94D-BB45-F794D6724569}"/>
              </a:ext>
            </a:extLst>
          </p:cNvPr>
          <p:cNvSpPr>
            <a:spLocks noGrp="1"/>
          </p:cNvSpPr>
          <p:nvPr>
            <p:ph type="body" sz="half" idx="2" hasCustomPrompt="1"/>
          </p:nvPr>
        </p:nvSpPr>
        <p:spPr>
          <a:xfrm>
            <a:off x="414337" y="1232389"/>
            <a:ext cx="3700272" cy="919968"/>
          </a:xfrm>
          <a:prstGeom prst="rect">
            <a:avLst/>
          </a:prstGeom>
        </p:spPr>
        <p:txBody>
          <a:bodyPr/>
          <a:lstStyle>
            <a:lvl1pPr marL="0" indent="0">
              <a:buNone/>
              <a:defRPr sz="2400" b="1" i="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7" name="Marcador de texto 4">
            <a:extLst>
              <a:ext uri="{FF2B5EF4-FFF2-40B4-BE49-F238E27FC236}">
                <a16:creationId xmlns:a16="http://schemas.microsoft.com/office/drawing/2014/main" id="{E3D58CB9-B59A-D64F-B80E-BBB21F792E04}"/>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8" name="Marcador de texto 4">
            <a:extLst>
              <a:ext uri="{FF2B5EF4-FFF2-40B4-BE49-F238E27FC236}">
                <a16:creationId xmlns:a16="http://schemas.microsoft.com/office/drawing/2014/main" id="{569EFB24-C95B-744D-9122-8D91C1C22F92}"/>
              </a:ext>
            </a:extLst>
          </p:cNvPr>
          <p:cNvSpPr>
            <a:spLocks noGrp="1"/>
          </p:cNvSpPr>
          <p:nvPr>
            <p:ph type="body" sz="quarter" idx="15"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Tree>
    <p:extLst>
      <p:ext uri="{BB962C8B-B14F-4D97-AF65-F5344CB8AC3E}">
        <p14:creationId xmlns:p14="http://schemas.microsoft.com/office/powerpoint/2010/main" val="12396407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Circular Photo">
    <p:bg>
      <p:bgPr>
        <a:solidFill>
          <a:srgbClr val="EFEDD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777352"/>
            <a:ext cx="3700272" cy="208235"/>
          </a:xfrm>
          <a:prstGeom prst="rect">
            <a:avLst/>
          </a:prstGeom>
        </p:spPr>
        <p:txBody>
          <a:bodyPr anchor="t" anchorCtr="0"/>
          <a:lstStyle>
            <a:lvl1pPr algn="l">
              <a:defRPr sz="900" b="1" i="0">
                <a:solidFill>
                  <a:srgbClr val="2B3256"/>
                </a:solidFill>
                <a:latin typeface="PP Object Sans Heavy" pitchFamily="2" charset="77"/>
              </a:defRPr>
            </a:lvl1pPr>
          </a:lstStyle>
          <a:p>
            <a:r>
              <a:rPr lang="es-ES"/>
              <a:t>TEXT SLIDE</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Marcador de texto 3">
            <a:extLst>
              <a:ext uri="{FF2B5EF4-FFF2-40B4-BE49-F238E27FC236}">
                <a16:creationId xmlns:a16="http://schemas.microsoft.com/office/drawing/2014/main" id="{99369988-738F-824E-8A9E-E4CDD2F534EF}"/>
              </a:ext>
            </a:extLst>
          </p:cNvPr>
          <p:cNvSpPr>
            <a:spLocks noGrp="1"/>
          </p:cNvSpPr>
          <p:nvPr>
            <p:ph type="body" sz="half" idx="2" hasCustomPrompt="1"/>
          </p:nvPr>
        </p:nvSpPr>
        <p:spPr>
          <a:xfrm>
            <a:off x="414337" y="1232389"/>
            <a:ext cx="3700272" cy="2858691"/>
          </a:xfrm>
          <a:prstGeom prst="rect">
            <a:avLst/>
          </a:prstGeom>
        </p:spPr>
        <p:txBody>
          <a:bodyPr/>
          <a:lstStyle>
            <a:lvl1pPr marL="0" indent="0">
              <a:buNone/>
              <a:defRPr sz="2100" b="1" i="0">
                <a:solidFill>
                  <a:srgbClr val="2B3256"/>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23" name="Marcador de texto 4">
            <a:extLst>
              <a:ext uri="{FF2B5EF4-FFF2-40B4-BE49-F238E27FC236}">
                <a16:creationId xmlns:a16="http://schemas.microsoft.com/office/drawing/2014/main" id="{5CCF94F6-1FAB-6E4C-AB93-43E27DDE3308}"/>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rgbClr val="2B3256"/>
                </a:solidFill>
                <a:latin typeface="PP Object Sans" pitchFamily="2" charset="77"/>
              </a:defRPr>
            </a:lvl1pPr>
          </a:lstStyle>
          <a:p>
            <a:pPr lvl="0"/>
            <a:r>
              <a:rPr lang="es-ES" err="1"/>
              <a:t>Title</a:t>
            </a:r>
            <a:r>
              <a:rPr lang="es-ES"/>
              <a:t> of </a:t>
            </a:r>
            <a:r>
              <a:rPr lang="es-ES" err="1"/>
              <a:t>presentation</a:t>
            </a:r>
            <a:endParaRPr lang="es-ES"/>
          </a:p>
        </p:txBody>
      </p:sp>
      <p:sp>
        <p:nvSpPr>
          <p:cNvPr id="24" name="Marcador de texto 4">
            <a:extLst>
              <a:ext uri="{FF2B5EF4-FFF2-40B4-BE49-F238E27FC236}">
                <a16:creationId xmlns:a16="http://schemas.microsoft.com/office/drawing/2014/main" id="{7D2C471A-C002-194B-B10C-3CB6F35196D9}"/>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rgbClr val="2B3256"/>
                </a:solidFill>
                <a:latin typeface="PP Object Sans" pitchFamily="2" charset="77"/>
              </a:defRPr>
            </a:lvl1pPr>
          </a:lstStyle>
          <a:p>
            <a:pPr lvl="0"/>
            <a:r>
              <a:rPr lang="es-ES"/>
              <a:t>Date</a:t>
            </a:r>
          </a:p>
        </p:txBody>
      </p:sp>
      <p:sp>
        <p:nvSpPr>
          <p:cNvPr id="25" name="Marcador de texto 4">
            <a:extLst>
              <a:ext uri="{FF2B5EF4-FFF2-40B4-BE49-F238E27FC236}">
                <a16:creationId xmlns:a16="http://schemas.microsoft.com/office/drawing/2014/main" id="{1BEF8F32-073B-194E-947B-6CE97B16891D}"/>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rgbClr val="2B3256"/>
                </a:solidFill>
                <a:latin typeface="PP Object Sans" pitchFamily="2" charset="77"/>
              </a:defRPr>
            </a:lvl1pPr>
          </a:lstStyle>
          <a:p>
            <a:pPr lvl="0"/>
            <a:r>
              <a:rPr lang="es-ES"/>
              <a:t>Nº</a:t>
            </a:r>
          </a:p>
        </p:txBody>
      </p:sp>
      <p:sp>
        <p:nvSpPr>
          <p:cNvPr id="26" name="Elipse 25">
            <a:extLst>
              <a:ext uri="{FF2B5EF4-FFF2-40B4-BE49-F238E27FC236}">
                <a16:creationId xmlns:a16="http://schemas.microsoft.com/office/drawing/2014/main" id="{2B7B12D2-7C9F-7D46-AA34-3EECF100CE67}"/>
              </a:ext>
            </a:extLst>
          </p:cNvPr>
          <p:cNvSpPr/>
          <p:nvPr userDrawn="1"/>
        </p:nvSpPr>
        <p:spPr>
          <a:xfrm>
            <a:off x="5441429" y="1036135"/>
            <a:ext cx="3117044" cy="3117044"/>
          </a:xfrm>
          <a:prstGeom prst="ellipse">
            <a:avLst/>
          </a:prstGeom>
          <a:solidFill>
            <a:srgbClr val="DE9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D27E64"/>
              </a:solidFill>
            </a:endParaRPr>
          </a:p>
        </p:txBody>
      </p:sp>
      <p:sp>
        <p:nvSpPr>
          <p:cNvPr id="13" name="Marcador de texto 3">
            <a:extLst>
              <a:ext uri="{FF2B5EF4-FFF2-40B4-BE49-F238E27FC236}">
                <a16:creationId xmlns:a16="http://schemas.microsoft.com/office/drawing/2014/main" id="{CEBF7326-68C1-9F4F-8DF6-B0F4EDD2F2AC}"/>
              </a:ext>
            </a:extLst>
          </p:cNvPr>
          <p:cNvSpPr>
            <a:spLocks noGrp="1"/>
          </p:cNvSpPr>
          <p:nvPr>
            <p:ph type="body" sz="half" idx="16" hasCustomPrompt="1"/>
          </p:nvPr>
        </p:nvSpPr>
        <p:spPr>
          <a:xfrm>
            <a:off x="6077608" y="1608072"/>
            <a:ext cx="2025869" cy="1973170"/>
          </a:xfrm>
          <a:prstGeom prst="rect">
            <a:avLst/>
          </a:prstGeom>
        </p:spPr>
        <p:txBody>
          <a:bodyPr/>
          <a:lstStyle>
            <a:lvl1pPr marL="0" indent="0">
              <a:lnSpc>
                <a:spcPct val="100000"/>
              </a:lnSpc>
              <a:buNone/>
              <a:defRPr sz="900" b="0" i="0">
                <a:solidFill>
                  <a:schemeClr val="tx2"/>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a:t>TO INSERT A CIRCULAR IMAGE: 1) </a:t>
            </a:r>
            <a:r>
              <a:rPr lang="es-ES" err="1"/>
              <a:t>Go</a:t>
            </a:r>
            <a:r>
              <a:rPr lang="es-ES"/>
              <a:t> to “</a:t>
            </a:r>
            <a:r>
              <a:rPr lang="es-ES" err="1"/>
              <a:t>Insert</a:t>
            </a:r>
            <a:r>
              <a:rPr lang="es-ES"/>
              <a:t>” &gt; “</a:t>
            </a:r>
            <a:r>
              <a:rPr lang="es-ES" err="1"/>
              <a:t>Pictures</a:t>
            </a:r>
            <a:r>
              <a:rPr lang="es-ES"/>
              <a:t>” &gt; Picture </a:t>
            </a:r>
            <a:r>
              <a:rPr lang="es-ES" err="1"/>
              <a:t>from</a:t>
            </a:r>
            <a:r>
              <a:rPr lang="es-ES"/>
              <a:t> file” and </a:t>
            </a:r>
            <a:r>
              <a:rPr lang="es-ES" err="1"/>
              <a:t>insert</a:t>
            </a:r>
            <a:r>
              <a:rPr lang="es-ES"/>
              <a:t> </a:t>
            </a:r>
            <a:r>
              <a:rPr lang="es-ES" err="1"/>
              <a:t>the</a:t>
            </a:r>
            <a:r>
              <a:rPr lang="es-ES"/>
              <a:t> </a:t>
            </a:r>
            <a:r>
              <a:rPr lang="es-ES" err="1"/>
              <a:t>image</a:t>
            </a:r>
            <a:r>
              <a:rPr lang="es-ES"/>
              <a:t>. 2) </a:t>
            </a:r>
            <a:r>
              <a:rPr lang="es-ES" err="1"/>
              <a:t>Go</a:t>
            </a:r>
            <a:r>
              <a:rPr lang="es-ES"/>
              <a:t> to “Picture </a:t>
            </a:r>
            <a:r>
              <a:rPr lang="es-ES" err="1"/>
              <a:t>Format</a:t>
            </a:r>
            <a:r>
              <a:rPr lang="es-ES"/>
              <a:t>” &gt; “</a:t>
            </a:r>
            <a:r>
              <a:rPr lang="es-ES" err="1"/>
              <a:t>Crop</a:t>
            </a:r>
            <a:r>
              <a:rPr lang="es-ES"/>
              <a:t>” &gt; “</a:t>
            </a:r>
            <a:r>
              <a:rPr lang="es-ES" err="1"/>
              <a:t>Aspect</a:t>
            </a:r>
            <a:r>
              <a:rPr lang="es-ES"/>
              <a:t> ratio” and </a:t>
            </a:r>
            <a:r>
              <a:rPr lang="es-ES" err="1"/>
              <a:t>selece</a:t>
            </a:r>
            <a:r>
              <a:rPr lang="es-ES"/>
              <a:t> “1.1” 3) Once </a:t>
            </a:r>
            <a:r>
              <a:rPr lang="es-ES" err="1"/>
              <a:t>you</a:t>
            </a:r>
            <a:r>
              <a:rPr lang="es-ES"/>
              <a:t> </a:t>
            </a:r>
            <a:r>
              <a:rPr lang="es-ES" err="1"/>
              <a:t>have</a:t>
            </a:r>
            <a:r>
              <a:rPr lang="es-ES"/>
              <a:t> </a:t>
            </a:r>
            <a:r>
              <a:rPr lang="es-ES" err="1"/>
              <a:t>the</a:t>
            </a:r>
            <a:r>
              <a:rPr lang="es-ES"/>
              <a:t> </a:t>
            </a:r>
            <a:r>
              <a:rPr lang="es-ES" err="1"/>
              <a:t>image</a:t>
            </a:r>
            <a:r>
              <a:rPr lang="es-ES"/>
              <a:t> </a:t>
            </a:r>
            <a:r>
              <a:rPr lang="es-ES" err="1"/>
              <a:t>squared</a:t>
            </a:r>
            <a:r>
              <a:rPr lang="es-ES"/>
              <a:t>, </a:t>
            </a:r>
            <a:r>
              <a:rPr lang="es-ES" err="1"/>
              <a:t>go</a:t>
            </a:r>
            <a:r>
              <a:rPr lang="es-ES"/>
              <a:t> to “</a:t>
            </a:r>
            <a:r>
              <a:rPr lang="es-ES" err="1"/>
              <a:t>Crop</a:t>
            </a:r>
            <a:r>
              <a:rPr lang="es-ES"/>
              <a:t>” &gt; “</a:t>
            </a:r>
            <a:r>
              <a:rPr lang="es-ES" err="1"/>
              <a:t>Crop</a:t>
            </a:r>
            <a:r>
              <a:rPr lang="es-ES"/>
              <a:t> to </a:t>
            </a:r>
            <a:r>
              <a:rPr lang="es-ES" err="1"/>
              <a:t>shape</a:t>
            </a:r>
            <a:r>
              <a:rPr lang="es-ES"/>
              <a:t>” and </a:t>
            </a:r>
            <a:r>
              <a:rPr lang="es-ES" err="1"/>
              <a:t>select</a:t>
            </a:r>
            <a:r>
              <a:rPr lang="es-ES"/>
              <a:t> </a:t>
            </a:r>
            <a:r>
              <a:rPr lang="es-ES" err="1"/>
              <a:t>the</a:t>
            </a:r>
            <a:r>
              <a:rPr lang="es-ES"/>
              <a:t> </a:t>
            </a:r>
            <a:r>
              <a:rPr lang="es-ES" err="1"/>
              <a:t>circle</a:t>
            </a:r>
            <a:r>
              <a:rPr lang="es-ES"/>
              <a:t>. 4) </a:t>
            </a:r>
            <a:r>
              <a:rPr lang="es-ES" err="1"/>
              <a:t>You</a:t>
            </a:r>
            <a:r>
              <a:rPr lang="es-ES"/>
              <a:t> can </a:t>
            </a:r>
            <a:r>
              <a:rPr lang="es-ES" err="1"/>
              <a:t>change</a:t>
            </a:r>
            <a:r>
              <a:rPr lang="es-ES"/>
              <a:t> </a:t>
            </a:r>
            <a:r>
              <a:rPr lang="es-ES" err="1"/>
              <a:t>the</a:t>
            </a:r>
            <a:r>
              <a:rPr lang="es-ES"/>
              <a:t> </a:t>
            </a:r>
            <a:r>
              <a:rPr lang="es-ES" err="1"/>
              <a:t>size</a:t>
            </a:r>
            <a:r>
              <a:rPr lang="es-ES"/>
              <a:t> of </a:t>
            </a:r>
            <a:r>
              <a:rPr lang="es-ES" err="1"/>
              <a:t>the</a:t>
            </a:r>
            <a:r>
              <a:rPr lang="es-ES"/>
              <a:t> </a:t>
            </a:r>
            <a:r>
              <a:rPr lang="es-ES" err="1"/>
              <a:t>image</a:t>
            </a:r>
            <a:r>
              <a:rPr lang="es-ES"/>
              <a:t> </a:t>
            </a:r>
            <a:r>
              <a:rPr lang="es-ES" err="1"/>
              <a:t>while</a:t>
            </a:r>
            <a:r>
              <a:rPr lang="es-ES"/>
              <a:t> </a:t>
            </a:r>
            <a:r>
              <a:rPr lang="es-ES" err="1"/>
              <a:t>keeping</a:t>
            </a:r>
            <a:r>
              <a:rPr lang="es-ES"/>
              <a:t> </a:t>
            </a:r>
            <a:r>
              <a:rPr lang="es-ES" err="1"/>
              <a:t>the</a:t>
            </a:r>
            <a:r>
              <a:rPr lang="es-ES"/>
              <a:t> “</a:t>
            </a:r>
            <a:r>
              <a:rPr lang="es-ES" err="1"/>
              <a:t>shift</a:t>
            </a:r>
            <a:r>
              <a:rPr lang="es-ES"/>
              <a:t>” </a:t>
            </a:r>
            <a:r>
              <a:rPr lang="es-ES" err="1"/>
              <a:t>key</a:t>
            </a:r>
            <a:r>
              <a:rPr lang="es-ES"/>
              <a:t> </a:t>
            </a:r>
            <a:r>
              <a:rPr lang="es-ES" err="1"/>
              <a:t>pressed</a:t>
            </a:r>
            <a:r>
              <a:rPr lang="es-ES"/>
              <a:t> and place </a:t>
            </a:r>
            <a:r>
              <a:rPr lang="es-ES" err="1"/>
              <a:t>it</a:t>
            </a:r>
            <a:r>
              <a:rPr lang="es-ES"/>
              <a:t> </a:t>
            </a:r>
            <a:r>
              <a:rPr lang="es-ES" err="1"/>
              <a:t>on</a:t>
            </a:r>
            <a:r>
              <a:rPr lang="es-ES"/>
              <a:t> top of </a:t>
            </a:r>
            <a:r>
              <a:rPr lang="es-ES" err="1"/>
              <a:t>this</a:t>
            </a:r>
            <a:r>
              <a:rPr lang="es-ES"/>
              <a:t> </a:t>
            </a:r>
            <a:r>
              <a:rPr lang="es-ES" err="1"/>
              <a:t>circle</a:t>
            </a:r>
            <a:r>
              <a:rPr lang="es-ES"/>
              <a:t>.</a:t>
            </a:r>
          </a:p>
        </p:txBody>
      </p:sp>
    </p:spTree>
    <p:extLst>
      <p:ext uri="{BB962C8B-B14F-4D97-AF65-F5344CB8AC3E}">
        <p14:creationId xmlns:p14="http://schemas.microsoft.com/office/powerpoint/2010/main" val="7625728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Video">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450524"/>
          </a:xfrm>
          <a:prstGeom prst="rect">
            <a:avLst/>
          </a:prstGeom>
        </p:spPr>
        <p:txBody>
          <a:bodyPr anchor="t" anchorCtr="0"/>
          <a:lstStyle>
            <a:lvl1pPr algn="l">
              <a:defRPr sz="2700" b="1" i="0">
                <a:solidFill>
                  <a:schemeClr val="bg1"/>
                </a:solidFill>
                <a:latin typeface="PP Object Sans" pitchFamily="2" charset="77"/>
              </a:defRPr>
            </a:lvl1pPr>
          </a:lstStyle>
          <a:p>
            <a:r>
              <a:rPr lang="es-ES"/>
              <a:t>Multimedia </a:t>
            </a:r>
            <a:r>
              <a:rPr lang="es-ES" err="1"/>
              <a:t>slide</a:t>
            </a:r>
            <a:endParaRPr lang="es-ES"/>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Icono&#10;&#10;Descripción generada automáticamente">
            <a:extLst>
              <a:ext uri="{FF2B5EF4-FFF2-40B4-BE49-F238E27FC236}">
                <a16:creationId xmlns:a16="http://schemas.microsoft.com/office/drawing/2014/main" id="{6F60A4F4-BEC4-A145-84C3-851B4098340A}"/>
              </a:ext>
            </a:extLst>
          </p:cNvPr>
          <p:cNvPicPr>
            <a:picLocks noChangeAspect="1"/>
          </p:cNvPicPr>
          <p:nvPr userDrawn="1"/>
        </p:nvPicPr>
        <p:blipFill>
          <a:blip r:embed="rId2"/>
          <a:stretch>
            <a:fillRect/>
          </a:stretch>
        </p:blipFill>
        <p:spPr>
          <a:xfrm>
            <a:off x="6412854" y="0"/>
            <a:ext cx="2731146" cy="5143500"/>
          </a:xfrm>
          <a:prstGeom prst="rect">
            <a:avLst/>
          </a:prstGeom>
        </p:spPr>
      </p:pic>
      <p:sp>
        <p:nvSpPr>
          <p:cNvPr id="9" name="Marcador de medios 8">
            <a:extLst>
              <a:ext uri="{FF2B5EF4-FFF2-40B4-BE49-F238E27FC236}">
                <a16:creationId xmlns:a16="http://schemas.microsoft.com/office/drawing/2014/main" id="{FB8012DA-31D4-5B4E-B568-929B63FFCC6E}"/>
              </a:ext>
            </a:extLst>
          </p:cNvPr>
          <p:cNvSpPr>
            <a:spLocks noGrp="1"/>
          </p:cNvSpPr>
          <p:nvPr>
            <p:ph type="media" sz="quarter" idx="10"/>
          </p:nvPr>
        </p:nvSpPr>
        <p:spPr>
          <a:xfrm>
            <a:off x="414338" y="1319213"/>
            <a:ext cx="5998369" cy="3283744"/>
          </a:xfrm>
          <a:prstGeom prst="rect">
            <a:avLst/>
          </a:prstGeom>
        </p:spPr>
        <p:txBody>
          <a:bodyPr/>
          <a:lstStyle/>
          <a:p>
            <a:r>
              <a:rPr lang="en-US"/>
              <a:t>Click icon to add media</a:t>
            </a:r>
            <a:endParaRPr lang="es-ES"/>
          </a:p>
        </p:txBody>
      </p:sp>
      <p:sp>
        <p:nvSpPr>
          <p:cNvPr id="14" name="Marcador de texto 4">
            <a:extLst>
              <a:ext uri="{FF2B5EF4-FFF2-40B4-BE49-F238E27FC236}">
                <a16:creationId xmlns:a16="http://schemas.microsoft.com/office/drawing/2014/main" id="{08347CB9-2D49-CE43-8370-56AA3936186D}"/>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5" name="Marcador de texto 4">
            <a:extLst>
              <a:ext uri="{FF2B5EF4-FFF2-40B4-BE49-F238E27FC236}">
                <a16:creationId xmlns:a16="http://schemas.microsoft.com/office/drawing/2014/main" id="{793CB64A-7A8B-614A-99D3-DF1FE1E08B4F}"/>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16" name="Marcador de texto 4">
            <a:extLst>
              <a:ext uri="{FF2B5EF4-FFF2-40B4-BE49-F238E27FC236}">
                <a16:creationId xmlns:a16="http://schemas.microsoft.com/office/drawing/2014/main" id="{52600D1F-7AFC-AB46-A383-58EFAC9D23AF}"/>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spTree>
    <p:extLst>
      <p:ext uri="{BB962C8B-B14F-4D97-AF65-F5344CB8AC3E}">
        <p14:creationId xmlns:p14="http://schemas.microsoft.com/office/powerpoint/2010/main" val="2052023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Text">
    <p:bg>
      <p:bgPr>
        <a:solidFill>
          <a:srgbClr val="EFEDD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777352"/>
            <a:ext cx="3700272" cy="208235"/>
          </a:xfrm>
          <a:prstGeom prst="rect">
            <a:avLst/>
          </a:prstGeom>
        </p:spPr>
        <p:txBody>
          <a:bodyPr anchor="t" anchorCtr="0"/>
          <a:lstStyle>
            <a:lvl1pPr algn="l">
              <a:defRPr sz="900" b="1" i="0">
                <a:solidFill>
                  <a:srgbClr val="2B3256"/>
                </a:solidFill>
                <a:latin typeface="PP Object Sans Heavy" pitchFamily="2" charset="77"/>
              </a:defRPr>
            </a:lvl1pPr>
          </a:lstStyle>
          <a:p>
            <a:r>
              <a:rPr lang="es-ES"/>
              <a:t>TEXT SLIDE</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Marcador de texto 3">
            <a:extLst>
              <a:ext uri="{FF2B5EF4-FFF2-40B4-BE49-F238E27FC236}">
                <a16:creationId xmlns:a16="http://schemas.microsoft.com/office/drawing/2014/main" id="{99369988-738F-824E-8A9E-E4CDD2F534EF}"/>
              </a:ext>
            </a:extLst>
          </p:cNvPr>
          <p:cNvSpPr>
            <a:spLocks noGrp="1"/>
          </p:cNvSpPr>
          <p:nvPr>
            <p:ph type="body" sz="half" idx="2" hasCustomPrompt="1"/>
          </p:nvPr>
        </p:nvSpPr>
        <p:spPr>
          <a:xfrm>
            <a:off x="414337" y="1232389"/>
            <a:ext cx="3700272" cy="2858691"/>
          </a:xfrm>
          <a:prstGeom prst="rect">
            <a:avLst/>
          </a:prstGeom>
        </p:spPr>
        <p:txBody>
          <a:bodyPr/>
          <a:lstStyle>
            <a:lvl1pPr marL="0" indent="0">
              <a:buNone/>
              <a:defRPr sz="2100" b="1" i="0">
                <a:solidFill>
                  <a:srgbClr val="2B3256"/>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6" name="Marcador de texto 3">
            <a:extLst>
              <a:ext uri="{FF2B5EF4-FFF2-40B4-BE49-F238E27FC236}">
                <a16:creationId xmlns:a16="http://schemas.microsoft.com/office/drawing/2014/main" id="{7FA1429F-5D6E-8F47-84E4-ABD87FA8727B}"/>
              </a:ext>
            </a:extLst>
          </p:cNvPr>
          <p:cNvSpPr>
            <a:spLocks noGrp="1"/>
          </p:cNvSpPr>
          <p:nvPr>
            <p:ph type="body" sz="half" idx="10" hasCustomPrompt="1"/>
          </p:nvPr>
        </p:nvSpPr>
        <p:spPr>
          <a:xfrm>
            <a:off x="5038726" y="1968890"/>
            <a:ext cx="3690938" cy="2162341"/>
          </a:xfrm>
          <a:prstGeom prst="rect">
            <a:avLst/>
          </a:prstGeom>
        </p:spPr>
        <p:txBody>
          <a:bodyPr/>
          <a:lstStyle>
            <a:lvl1pPr marL="0" indent="0">
              <a:buNone/>
              <a:defRPr sz="900">
                <a:solidFill>
                  <a:srgbClr val="2B3256"/>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r>
              <a:rPr lang="es-ES"/>
              <a:t>.</a:t>
            </a:r>
          </a:p>
        </p:txBody>
      </p:sp>
      <p:sp>
        <p:nvSpPr>
          <p:cNvPr id="9" name="Marcador de texto 4">
            <a:extLst>
              <a:ext uri="{FF2B5EF4-FFF2-40B4-BE49-F238E27FC236}">
                <a16:creationId xmlns:a16="http://schemas.microsoft.com/office/drawing/2014/main" id="{F942726B-DAFE-154C-965C-C7EAB52F75B3}"/>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tx2"/>
                </a:solidFill>
                <a:latin typeface="PP Object Sans" pitchFamily="2" charset="77"/>
              </a:defRPr>
            </a:lvl1pPr>
          </a:lstStyle>
          <a:p>
            <a:pPr lvl="0"/>
            <a:r>
              <a:rPr lang="es-ES" err="1"/>
              <a:t>Title</a:t>
            </a:r>
            <a:r>
              <a:rPr lang="es-ES"/>
              <a:t> of </a:t>
            </a:r>
            <a:r>
              <a:rPr lang="es-ES" err="1"/>
              <a:t>presentation</a:t>
            </a:r>
            <a:endParaRPr lang="es-ES"/>
          </a:p>
        </p:txBody>
      </p:sp>
      <p:sp>
        <p:nvSpPr>
          <p:cNvPr id="11" name="Marcador de texto 4">
            <a:extLst>
              <a:ext uri="{FF2B5EF4-FFF2-40B4-BE49-F238E27FC236}">
                <a16:creationId xmlns:a16="http://schemas.microsoft.com/office/drawing/2014/main" id="{49636921-439F-3A41-B4EE-7691E200C3CD}"/>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tx2"/>
                </a:solidFill>
                <a:latin typeface="PP Object Sans" pitchFamily="2" charset="77"/>
              </a:defRPr>
            </a:lvl1pPr>
          </a:lstStyle>
          <a:p>
            <a:pPr lvl="0"/>
            <a:r>
              <a:rPr lang="es-ES"/>
              <a:t>Date</a:t>
            </a:r>
          </a:p>
        </p:txBody>
      </p:sp>
      <p:sp>
        <p:nvSpPr>
          <p:cNvPr id="13" name="Marcador de texto 4">
            <a:extLst>
              <a:ext uri="{FF2B5EF4-FFF2-40B4-BE49-F238E27FC236}">
                <a16:creationId xmlns:a16="http://schemas.microsoft.com/office/drawing/2014/main" id="{281418B2-94E4-974A-89A0-D43F76DF21E6}"/>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tx2"/>
                </a:solidFill>
                <a:latin typeface="PP Object Sans" pitchFamily="2" charset="77"/>
              </a:defRPr>
            </a:lvl1pPr>
          </a:lstStyle>
          <a:p>
            <a:pPr lvl="0"/>
            <a:r>
              <a:rPr lang="es-ES"/>
              <a:t>Nº</a:t>
            </a:r>
          </a:p>
        </p:txBody>
      </p:sp>
    </p:spTree>
    <p:extLst>
      <p:ext uri="{BB962C8B-B14F-4D97-AF65-F5344CB8AC3E}">
        <p14:creationId xmlns:p14="http://schemas.microsoft.com/office/powerpoint/2010/main" val="1584447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ircular Photos">
    <p:bg>
      <p:bgPr>
        <a:solidFill>
          <a:srgbClr val="2C3253"/>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777352"/>
            <a:ext cx="3700272" cy="208235"/>
          </a:xfrm>
          <a:prstGeom prst="rect">
            <a:avLst/>
          </a:prstGeom>
        </p:spPr>
        <p:txBody>
          <a:bodyPr anchor="t" anchorCtr="0"/>
          <a:lstStyle>
            <a:lvl1pPr algn="l">
              <a:defRPr sz="900" b="1" i="0">
                <a:solidFill>
                  <a:schemeClr val="bg1"/>
                </a:solidFill>
                <a:latin typeface="PP Object Sans Heavy" pitchFamily="2" charset="77"/>
              </a:defRPr>
            </a:lvl1pPr>
          </a:lstStyle>
          <a:p>
            <a:r>
              <a:rPr lang="es-ES"/>
              <a:t>IARC PARTICIPATING STATES:</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Marcador de texto 3">
            <a:extLst>
              <a:ext uri="{FF2B5EF4-FFF2-40B4-BE49-F238E27FC236}">
                <a16:creationId xmlns:a16="http://schemas.microsoft.com/office/drawing/2014/main" id="{F058E0F1-F076-C94D-BB45-F794D6724569}"/>
              </a:ext>
            </a:extLst>
          </p:cNvPr>
          <p:cNvSpPr>
            <a:spLocks noGrp="1"/>
          </p:cNvSpPr>
          <p:nvPr>
            <p:ph type="body" sz="half" idx="2" hasCustomPrompt="1"/>
          </p:nvPr>
        </p:nvSpPr>
        <p:spPr>
          <a:xfrm>
            <a:off x="414336" y="1232389"/>
            <a:ext cx="5272528" cy="2586990"/>
          </a:xfrm>
          <a:prstGeom prst="rect">
            <a:avLst/>
          </a:prstGeom>
        </p:spPr>
        <p:txBody>
          <a:bodyPr/>
          <a:lstStyle>
            <a:lvl1pPr marL="0" indent="0">
              <a:lnSpc>
                <a:spcPct val="100000"/>
              </a:lnSpc>
              <a:buNone/>
              <a:defRPr sz="2100" b="0" i="0">
                <a:solidFill>
                  <a:srgbClr val="D27F65"/>
                </a:solidFill>
                <a:latin typeface="PP Object Sans Light"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a:t>Australia, Austria, </a:t>
            </a:r>
            <a:r>
              <a:rPr lang="es-ES" err="1"/>
              <a:t>Belgium</a:t>
            </a:r>
            <a:r>
              <a:rPr lang="es-ES"/>
              <a:t>, </a:t>
            </a:r>
            <a:r>
              <a:rPr lang="es-ES" err="1"/>
              <a:t>Brazil</a:t>
            </a:r>
            <a:r>
              <a:rPr lang="es-ES"/>
              <a:t>, </a:t>
            </a:r>
            <a:r>
              <a:rPr lang="es-ES" err="1"/>
              <a:t>Canada</a:t>
            </a:r>
            <a:r>
              <a:rPr lang="es-ES"/>
              <a:t>, </a:t>
            </a:r>
            <a:r>
              <a:rPr lang="es-ES" err="1"/>
              <a:t>Denmark</a:t>
            </a:r>
            <a:r>
              <a:rPr lang="es-ES"/>
              <a:t>, </a:t>
            </a:r>
            <a:r>
              <a:rPr lang="es-ES" err="1"/>
              <a:t>Finland</a:t>
            </a:r>
            <a:r>
              <a:rPr lang="es-ES"/>
              <a:t>, France, </a:t>
            </a:r>
            <a:r>
              <a:rPr lang="es-ES" err="1"/>
              <a:t>Germany</a:t>
            </a:r>
            <a:r>
              <a:rPr lang="es-ES"/>
              <a:t>, </a:t>
            </a:r>
            <a:r>
              <a:rPr lang="es-ES" err="1"/>
              <a:t>Hungary</a:t>
            </a:r>
            <a:r>
              <a:rPr lang="es-ES"/>
              <a:t>, India, </a:t>
            </a:r>
            <a:r>
              <a:rPr lang="es-ES" err="1"/>
              <a:t>Iran</a:t>
            </a:r>
            <a:r>
              <a:rPr lang="es-ES"/>
              <a:t> (</a:t>
            </a:r>
            <a:r>
              <a:rPr lang="es-ES" err="1"/>
              <a:t>Islamic</a:t>
            </a:r>
            <a:r>
              <a:rPr lang="es-ES"/>
              <a:t> </a:t>
            </a:r>
            <a:r>
              <a:rPr lang="es-ES" err="1"/>
              <a:t>Republic</a:t>
            </a:r>
            <a:r>
              <a:rPr lang="es-ES"/>
              <a:t> of), </a:t>
            </a:r>
            <a:r>
              <a:rPr lang="es-ES" err="1"/>
              <a:t>Ireland</a:t>
            </a:r>
            <a:r>
              <a:rPr lang="es-ES"/>
              <a:t>, </a:t>
            </a:r>
            <a:r>
              <a:rPr lang="es-ES" err="1"/>
              <a:t>Italy</a:t>
            </a:r>
            <a:r>
              <a:rPr lang="es-ES"/>
              <a:t>, </a:t>
            </a:r>
            <a:r>
              <a:rPr lang="es-ES" err="1"/>
              <a:t>Japan</a:t>
            </a:r>
            <a:r>
              <a:rPr lang="es-ES"/>
              <a:t>, </a:t>
            </a:r>
            <a:r>
              <a:rPr lang="es-ES" err="1"/>
              <a:t>Morocco</a:t>
            </a:r>
            <a:r>
              <a:rPr lang="es-ES"/>
              <a:t>, </a:t>
            </a:r>
            <a:r>
              <a:rPr lang="es-ES" err="1"/>
              <a:t>Netherlands</a:t>
            </a:r>
            <a:r>
              <a:rPr lang="es-ES"/>
              <a:t>, </a:t>
            </a:r>
            <a:r>
              <a:rPr lang="es-ES" err="1"/>
              <a:t>Norway</a:t>
            </a:r>
            <a:r>
              <a:rPr lang="es-ES"/>
              <a:t>, Qatar, </a:t>
            </a:r>
            <a:r>
              <a:rPr lang="es-ES" err="1"/>
              <a:t>Republic</a:t>
            </a:r>
            <a:r>
              <a:rPr lang="es-ES"/>
              <a:t> of </a:t>
            </a:r>
            <a:r>
              <a:rPr lang="es-ES" err="1"/>
              <a:t>Korea</a:t>
            </a:r>
            <a:r>
              <a:rPr lang="es-ES"/>
              <a:t>, </a:t>
            </a:r>
            <a:r>
              <a:rPr lang="es-ES" err="1"/>
              <a:t>Russian</a:t>
            </a:r>
            <a:r>
              <a:rPr lang="es-ES"/>
              <a:t> </a:t>
            </a:r>
            <a:r>
              <a:rPr lang="es-ES" err="1"/>
              <a:t>Federation</a:t>
            </a:r>
            <a:r>
              <a:rPr lang="es-ES"/>
              <a:t>, </a:t>
            </a:r>
            <a:r>
              <a:rPr lang="es-ES" err="1"/>
              <a:t>Spain</a:t>
            </a:r>
            <a:r>
              <a:rPr lang="es-ES"/>
              <a:t>, </a:t>
            </a:r>
            <a:r>
              <a:rPr lang="es-ES" err="1"/>
              <a:t>Sweden</a:t>
            </a:r>
            <a:r>
              <a:rPr lang="es-ES"/>
              <a:t>, </a:t>
            </a:r>
            <a:r>
              <a:rPr lang="es-ES" err="1"/>
              <a:t>Switzerland</a:t>
            </a:r>
            <a:r>
              <a:rPr lang="es-ES"/>
              <a:t>, </a:t>
            </a:r>
            <a:r>
              <a:rPr lang="es-ES" err="1"/>
              <a:t>United</a:t>
            </a:r>
            <a:r>
              <a:rPr lang="es-ES"/>
              <a:t> </a:t>
            </a:r>
            <a:r>
              <a:rPr lang="es-ES" err="1"/>
              <a:t>Kingdom</a:t>
            </a:r>
            <a:r>
              <a:rPr lang="es-ES"/>
              <a:t> and </a:t>
            </a:r>
            <a:r>
              <a:rPr lang="es-ES" err="1"/>
              <a:t>United</a:t>
            </a:r>
            <a:r>
              <a:rPr lang="es-ES"/>
              <a:t> </a:t>
            </a:r>
            <a:r>
              <a:rPr lang="es-ES" err="1"/>
              <a:t>States</a:t>
            </a:r>
            <a:r>
              <a:rPr lang="es-ES"/>
              <a:t> of </a:t>
            </a:r>
            <a:r>
              <a:rPr lang="es-ES" err="1"/>
              <a:t>America</a:t>
            </a:r>
            <a:r>
              <a:rPr lang="es-ES"/>
              <a:t>.</a:t>
            </a:r>
          </a:p>
        </p:txBody>
      </p:sp>
      <p:sp>
        <p:nvSpPr>
          <p:cNvPr id="11" name="Elipse 10">
            <a:extLst>
              <a:ext uri="{FF2B5EF4-FFF2-40B4-BE49-F238E27FC236}">
                <a16:creationId xmlns:a16="http://schemas.microsoft.com/office/drawing/2014/main" id="{7C943C2C-4C06-7248-A4DD-EF90A49C29E3}"/>
              </a:ext>
            </a:extLst>
          </p:cNvPr>
          <p:cNvSpPr/>
          <p:nvPr userDrawn="1"/>
        </p:nvSpPr>
        <p:spPr>
          <a:xfrm>
            <a:off x="7179837" y="1392702"/>
            <a:ext cx="738554" cy="738554"/>
          </a:xfrm>
          <a:prstGeom prst="ellipse">
            <a:avLst/>
          </a:prstGeom>
          <a:solidFill>
            <a:srgbClr val="DE9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D27E64"/>
              </a:solidFill>
            </a:endParaRPr>
          </a:p>
        </p:txBody>
      </p:sp>
      <p:sp>
        <p:nvSpPr>
          <p:cNvPr id="14" name="Elipse 13">
            <a:extLst>
              <a:ext uri="{FF2B5EF4-FFF2-40B4-BE49-F238E27FC236}">
                <a16:creationId xmlns:a16="http://schemas.microsoft.com/office/drawing/2014/main" id="{956205F2-0971-714D-8CFA-CE37D1DF5804}"/>
              </a:ext>
            </a:extLst>
          </p:cNvPr>
          <p:cNvSpPr/>
          <p:nvPr userDrawn="1"/>
        </p:nvSpPr>
        <p:spPr>
          <a:xfrm>
            <a:off x="7855087" y="2120705"/>
            <a:ext cx="738554" cy="738554"/>
          </a:xfrm>
          <a:prstGeom prst="ellipse">
            <a:avLst/>
          </a:prstGeom>
          <a:solidFill>
            <a:srgbClr val="DE9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D27E64"/>
              </a:solidFill>
            </a:endParaRPr>
          </a:p>
        </p:txBody>
      </p:sp>
      <p:sp>
        <p:nvSpPr>
          <p:cNvPr id="15" name="Elipse 14">
            <a:extLst>
              <a:ext uri="{FF2B5EF4-FFF2-40B4-BE49-F238E27FC236}">
                <a16:creationId xmlns:a16="http://schemas.microsoft.com/office/drawing/2014/main" id="{18A5659A-D1D7-3C4F-BDE4-14B38217B651}"/>
              </a:ext>
            </a:extLst>
          </p:cNvPr>
          <p:cNvSpPr/>
          <p:nvPr userDrawn="1"/>
        </p:nvSpPr>
        <p:spPr>
          <a:xfrm>
            <a:off x="6569210" y="2719461"/>
            <a:ext cx="1221252" cy="1221252"/>
          </a:xfrm>
          <a:prstGeom prst="ellipse">
            <a:avLst/>
          </a:prstGeom>
          <a:solidFill>
            <a:srgbClr val="DE9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D27E64"/>
              </a:solidFill>
            </a:endParaRPr>
          </a:p>
        </p:txBody>
      </p:sp>
      <p:sp>
        <p:nvSpPr>
          <p:cNvPr id="24" name="Marcador de texto 4">
            <a:extLst>
              <a:ext uri="{FF2B5EF4-FFF2-40B4-BE49-F238E27FC236}">
                <a16:creationId xmlns:a16="http://schemas.microsoft.com/office/drawing/2014/main" id="{2ED54B02-7660-8D4D-B7E9-5D54DB74C9BC}"/>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25" name="Marcador de texto 4">
            <a:extLst>
              <a:ext uri="{FF2B5EF4-FFF2-40B4-BE49-F238E27FC236}">
                <a16:creationId xmlns:a16="http://schemas.microsoft.com/office/drawing/2014/main" id="{2006B2E2-7A30-8246-B37E-E03E142AC87D}"/>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26" name="Marcador de texto 4">
            <a:extLst>
              <a:ext uri="{FF2B5EF4-FFF2-40B4-BE49-F238E27FC236}">
                <a16:creationId xmlns:a16="http://schemas.microsoft.com/office/drawing/2014/main" id="{5C4DABC9-D185-644E-BAE4-0ECAD994A89F}"/>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sp>
        <p:nvSpPr>
          <p:cNvPr id="4" name="Text Placeholder 3">
            <a:extLst>
              <a:ext uri="{FF2B5EF4-FFF2-40B4-BE49-F238E27FC236}">
                <a16:creationId xmlns:a16="http://schemas.microsoft.com/office/drawing/2014/main" id="{3E8BB06B-B35A-004B-95F2-82A97BBD9129}"/>
              </a:ext>
            </a:extLst>
          </p:cNvPr>
          <p:cNvSpPr>
            <a:spLocks noGrp="1"/>
          </p:cNvSpPr>
          <p:nvPr>
            <p:ph type="body" sz="quarter" idx="15" hasCustomPrompt="1"/>
          </p:nvPr>
        </p:nvSpPr>
        <p:spPr>
          <a:xfrm>
            <a:off x="7991475" y="2322910"/>
            <a:ext cx="466725" cy="320278"/>
          </a:xfrm>
          <a:prstGeom prst="rect">
            <a:avLst/>
          </a:prstGeom>
        </p:spPr>
        <p:txBody>
          <a:bodyPr/>
          <a:lstStyle>
            <a:lvl1pPr>
              <a:buNone/>
              <a:defRPr sz="800">
                <a:solidFill>
                  <a:schemeClr val="tx2"/>
                </a:solidFill>
                <a:latin typeface="PP Object Sans" pitchFamily="2" charset="77"/>
              </a:defRPr>
            </a:lvl1pPr>
          </a:lstStyle>
          <a:p>
            <a:pPr lvl="0"/>
            <a:r>
              <a:rPr lang="en-US"/>
              <a:t>Image</a:t>
            </a:r>
            <a:endParaRPr lang="es-ES"/>
          </a:p>
        </p:txBody>
      </p:sp>
      <p:sp>
        <p:nvSpPr>
          <p:cNvPr id="16" name="Text Placeholder 3">
            <a:extLst>
              <a:ext uri="{FF2B5EF4-FFF2-40B4-BE49-F238E27FC236}">
                <a16:creationId xmlns:a16="http://schemas.microsoft.com/office/drawing/2014/main" id="{84B7663B-8847-0543-B707-B38ED6784469}"/>
              </a:ext>
            </a:extLst>
          </p:cNvPr>
          <p:cNvSpPr>
            <a:spLocks noGrp="1"/>
          </p:cNvSpPr>
          <p:nvPr>
            <p:ph type="body" sz="quarter" idx="16" hasCustomPrompt="1"/>
          </p:nvPr>
        </p:nvSpPr>
        <p:spPr>
          <a:xfrm>
            <a:off x="7314819" y="1609678"/>
            <a:ext cx="466725" cy="320278"/>
          </a:xfrm>
          <a:prstGeom prst="rect">
            <a:avLst/>
          </a:prstGeom>
        </p:spPr>
        <p:txBody>
          <a:bodyPr/>
          <a:lstStyle>
            <a:lvl1pPr>
              <a:buNone/>
              <a:defRPr sz="800">
                <a:solidFill>
                  <a:schemeClr val="tx2"/>
                </a:solidFill>
                <a:latin typeface="PP Object Sans" pitchFamily="2" charset="77"/>
              </a:defRPr>
            </a:lvl1pPr>
          </a:lstStyle>
          <a:p>
            <a:pPr lvl="0"/>
            <a:r>
              <a:rPr lang="en-US"/>
              <a:t>Image</a:t>
            </a:r>
            <a:endParaRPr lang="es-ES"/>
          </a:p>
        </p:txBody>
      </p:sp>
      <p:sp>
        <p:nvSpPr>
          <p:cNvPr id="30" name="Marcador de texto 3">
            <a:extLst>
              <a:ext uri="{FF2B5EF4-FFF2-40B4-BE49-F238E27FC236}">
                <a16:creationId xmlns:a16="http://schemas.microsoft.com/office/drawing/2014/main" id="{C6A873EF-704C-9344-B219-854BF1222EBB}"/>
              </a:ext>
            </a:extLst>
          </p:cNvPr>
          <p:cNvSpPr>
            <a:spLocks noGrp="1"/>
          </p:cNvSpPr>
          <p:nvPr>
            <p:ph type="body" sz="half" idx="17" hasCustomPrompt="1"/>
          </p:nvPr>
        </p:nvSpPr>
        <p:spPr>
          <a:xfrm>
            <a:off x="6569211" y="2902199"/>
            <a:ext cx="1212333" cy="1118009"/>
          </a:xfrm>
          <a:prstGeom prst="rect">
            <a:avLst/>
          </a:prstGeom>
        </p:spPr>
        <p:txBody>
          <a:bodyPr/>
          <a:lstStyle>
            <a:lvl1pPr marL="0" indent="0">
              <a:lnSpc>
                <a:spcPct val="100000"/>
              </a:lnSpc>
              <a:buNone/>
              <a:defRPr sz="500" b="0" i="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a:t>TO INSERT A CIRCULAR IMAGE: 1) </a:t>
            </a:r>
            <a:r>
              <a:rPr lang="es-ES" err="1"/>
              <a:t>Go</a:t>
            </a:r>
            <a:r>
              <a:rPr lang="es-ES"/>
              <a:t> to “</a:t>
            </a:r>
            <a:r>
              <a:rPr lang="es-ES" err="1"/>
              <a:t>Insert</a:t>
            </a:r>
            <a:r>
              <a:rPr lang="es-ES"/>
              <a:t>” &gt; “</a:t>
            </a:r>
            <a:r>
              <a:rPr lang="es-ES" err="1"/>
              <a:t>Pictures</a:t>
            </a:r>
            <a:r>
              <a:rPr lang="es-ES"/>
              <a:t>” &gt; Picture </a:t>
            </a:r>
            <a:r>
              <a:rPr lang="es-ES" err="1"/>
              <a:t>from</a:t>
            </a:r>
            <a:r>
              <a:rPr lang="es-ES"/>
              <a:t> file” and </a:t>
            </a:r>
            <a:r>
              <a:rPr lang="es-ES" err="1"/>
              <a:t>insert</a:t>
            </a:r>
            <a:r>
              <a:rPr lang="es-ES"/>
              <a:t> </a:t>
            </a:r>
            <a:r>
              <a:rPr lang="es-ES" err="1"/>
              <a:t>the</a:t>
            </a:r>
            <a:r>
              <a:rPr lang="es-ES"/>
              <a:t> </a:t>
            </a:r>
            <a:r>
              <a:rPr lang="es-ES" err="1"/>
              <a:t>image</a:t>
            </a:r>
            <a:r>
              <a:rPr lang="es-ES"/>
              <a:t>. 2) </a:t>
            </a:r>
            <a:r>
              <a:rPr lang="es-ES" err="1"/>
              <a:t>Go</a:t>
            </a:r>
            <a:r>
              <a:rPr lang="es-ES"/>
              <a:t> to “Picture </a:t>
            </a:r>
            <a:r>
              <a:rPr lang="es-ES" err="1"/>
              <a:t>Format</a:t>
            </a:r>
            <a:r>
              <a:rPr lang="es-ES"/>
              <a:t>” &gt; “</a:t>
            </a:r>
            <a:r>
              <a:rPr lang="es-ES" err="1"/>
              <a:t>Crop</a:t>
            </a:r>
            <a:r>
              <a:rPr lang="es-ES"/>
              <a:t>” &gt; “</a:t>
            </a:r>
            <a:r>
              <a:rPr lang="es-ES" err="1"/>
              <a:t>Aspect</a:t>
            </a:r>
            <a:r>
              <a:rPr lang="es-ES"/>
              <a:t> ratio” and </a:t>
            </a:r>
            <a:r>
              <a:rPr lang="es-ES" err="1"/>
              <a:t>selece</a:t>
            </a:r>
            <a:r>
              <a:rPr lang="es-ES"/>
              <a:t> “1.1” 3) Once </a:t>
            </a:r>
            <a:r>
              <a:rPr lang="es-ES" err="1"/>
              <a:t>you</a:t>
            </a:r>
            <a:r>
              <a:rPr lang="es-ES"/>
              <a:t> </a:t>
            </a:r>
            <a:r>
              <a:rPr lang="es-ES" err="1"/>
              <a:t>have</a:t>
            </a:r>
            <a:r>
              <a:rPr lang="es-ES"/>
              <a:t> </a:t>
            </a:r>
            <a:r>
              <a:rPr lang="es-ES" err="1"/>
              <a:t>the</a:t>
            </a:r>
            <a:r>
              <a:rPr lang="es-ES"/>
              <a:t> </a:t>
            </a:r>
            <a:r>
              <a:rPr lang="es-ES" err="1"/>
              <a:t>image</a:t>
            </a:r>
            <a:r>
              <a:rPr lang="es-ES"/>
              <a:t> </a:t>
            </a:r>
            <a:r>
              <a:rPr lang="es-ES" err="1"/>
              <a:t>squared</a:t>
            </a:r>
            <a:r>
              <a:rPr lang="es-ES"/>
              <a:t>, </a:t>
            </a:r>
            <a:r>
              <a:rPr lang="es-ES" err="1"/>
              <a:t>go</a:t>
            </a:r>
            <a:r>
              <a:rPr lang="es-ES"/>
              <a:t> to “</a:t>
            </a:r>
            <a:r>
              <a:rPr lang="es-ES" err="1"/>
              <a:t>Crop</a:t>
            </a:r>
            <a:r>
              <a:rPr lang="es-ES"/>
              <a:t>” &gt; “</a:t>
            </a:r>
            <a:r>
              <a:rPr lang="es-ES" err="1"/>
              <a:t>Crop</a:t>
            </a:r>
            <a:r>
              <a:rPr lang="es-ES"/>
              <a:t> to </a:t>
            </a:r>
            <a:r>
              <a:rPr lang="es-ES" err="1"/>
              <a:t>shape</a:t>
            </a:r>
            <a:r>
              <a:rPr lang="es-ES"/>
              <a:t>” and </a:t>
            </a:r>
            <a:r>
              <a:rPr lang="es-ES" err="1"/>
              <a:t>select</a:t>
            </a:r>
            <a:r>
              <a:rPr lang="es-ES"/>
              <a:t> </a:t>
            </a:r>
            <a:r>
              <a:rPr lang="es-ES" err="1"/>
              <a:t>the</a:t>
            </a:r>
            <a:r>
              <a:rPr lang="es-ES"/>
              <a:t> </a:t>
            </a:r>
            <a:r>
              <a:rPr lang="es-ES" err="1"/>
              <a:t>circle</a:t>
            </a:r>
            <a:r>
              <a:rPr lang="es-ES"/>
              <a:t>. 4) </a:t>
            </a:r>
            <a:r>
              <a:rPr lang="es-ES" err="1"/>
              <a:t>You</a:t>
            </a:r>
            <a:r>
              <a:rPr lang="es-ES"/>
              <a:t> can </a:t>
            </a:r>
            <a:r>
              <a:rPr lang="es-ES" err="1"/>
              <a:t>change</a:t>
            </a:r>
            <a:r>
              <a:rPr lang="es-ES"/>
              <a:t> </a:t>
            </a:r>
            <a:r>
              <a:rPr lang="es-ES" err="1"/>
              <a:t>the</a:t>
            </a:r>
            <a:r>
              <a:rPr lang="es-ES"/>
              <a:t> </a:t>
            </a:r>
            <a:r>
              <a:rPr lang="es-ES" err="1"/>
              <a:t>size</a:t>
            </a:r>
            <a:r>
              <a:rPr lang="es-ES"/>
              <a:t> of </a:t>
            </a:r>
            <a:r>
              <a:rPr lang="es-ES" err="1"/>
              <a:t>the</a:t>
            </a:r>
            <a:r>
              <a:rPr lang="es-ES"/>
              <a:t> </a:t>
            </a:r>
            <a:r>
              <a:rPr lang="es-ES" err="1"/>
              <a:t>image</a:t>
            </a:r>
            <a:r>
              <a:rPr lang="es-ES"/>
              <a:t> </a:t>
            </a:r>
            <a:r>
              <a:rPr lang="es-ES" err="1"/>
              <a:t>while</a:t>
            </a:r>
            <a:r>
              <a:rPr lang="es-ES"/>
              <a:t> </a:t>
            </a:r>
            <a:r>
              <a:rPr lang="es-ES" err="1"/>
              <a:t>keeping</a:t>
            </a:r>
            <a:r>
              <a:rPr lang="es-ES"/>
              <a:t> </a:t>
            </a:r>
            <a:r>
              <a:rPr lang="es-ES" err="1"/>
              <a:t>the</a:t>
            </a:r>
            <a:r>
              <a:rPr lang="es-ES"/>
              <a:t> “</a:t>
            </a:r>
            <a:r>
              <a:rPr lang="es-ES" err="1"/>
              <a:t>shift</a:t>
            </a:r>
            <a:r>
              <a:rPr lang="es-ES"/>
              <a:t>” </a:t>
            </a:r>
            <a:r>
              <a:rPr lang="es-ES" err="1"/>
              <a:t>key</a:t>
            </a:r>
            <a:r>
              <a:rPr lang="es-ES"/>
              <a:t> </a:t>
            </a:r>
            <a:r>
              <a:rPr lang="es-ES" err="1"/>
              <a:t>pressed</a:t>
            </a:r>
            <a:r>
              <a:rPr lang="es-ES"/>
              <a:t> and place </a:t>
            </a:r>
            <a:r>
              <a:rPr lang="es-ES" err="1"/>
              <a:t>it</a:t>
            </a:r>
            <a:r>
              <a:rPr lang="es-ES"/>
              <a:t> </a:t>
            </a:r>
            <a:r>
              <a:rPr lang="es-ES" err="1"/>
              <a:t>on</a:t>
            </a:r>
            <a:r>
              <a:rPr lang="es-ES"/>
              <a:t> top of </a:t>
            </a:r>
            <a:r>
              <a:rPr lang="es-ES" err="1"/>
              <a:t>this</a:t>
            </a:r>
            <a:r>
              <a:rPr lang="es-ES"/>
              <a:t> </a:t>
            </a:r>
            <a:r>
              <a:rPr lang="es-ES" err="1"/>
              <a:t>circle</a:t>
            </a:r>
            <a:r>
              <a:rPr lang="es-ES"/>
              <a:t>.</a:t>
            </a:r>
          </a:p>
        </p:txBody>
      </p:sp>
    </p:spTree>
    <p:extLst>
      <p:ext uri="{BB962C8B-B14F-4D97-AF65-F5344CB8AC3E}">
        <p14:creationId xmlns:p14="http://schemas.microsoft.com/office/powerpoint/2010/main" val="272839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2 Columns">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450524"/>
          </a:xfrm>
          <a:prstGeom prst="rect">
            <a:avLst/>
          </a:prstGeom>
        </p:spPr>
        <p:txBody>
          <a:bodyPr anchor="t" anchorCtr="0"/>
          <a:lstStyle>
            <a:lvl1pPr algn="l">
              <a:defRPr sz="2700" b="1" i="0">
                <a:solidFill>
                  <a:schemeClr val="bg1"/>
                </a:solidFill>
                <a:latin typeface="PP Object Sans" pitchFamily="2" charset="77"/>
              </a:defRPr>
            </a:lvl1pPr>
          </a:lstStyle>
          <a:p>
            <a:r>
              <a:rPr lang="es-ES" err="1"/>
              <a:t>Comparison</a:t>
            </a:r>
            <a:endParaRPr lang="es-ES"/>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70FCA174-FBDC-4A44-8452-F6EE2F9811D8}"/>
              </a:ext>
            </a:extLst>
          </p:cNvPr>
          <p:cNvCxnSpPr>
            <a:cxnSpLocks/>
          </p:cNvCxnSpPr>
          <p:nvPr userDrawn="1"/>
        </p:nvCxnSpPr>
        <p:spPr>
          <a:xfrm>
            <a:off x="4935332" y="1621087"/>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DB9B67F1-EE84-2741-BF0F-CECA6FB0854E}"/>
              </a:ext>
            </a:extLst>
          </p:cNvPr>
          <p:cNvCxnSpPr>
            <a:cxnSpLocks/>
          </p:cNvCxnSpPr>
          <p:nvPr userDrawn="1"/>
        </p:nvCxnSpPr>
        <p:spPr>
          <a:xfrm>
            <a:off x="439531" y="1621087"/>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9" name="Marcador de texto 3">
            <a:extLst>
              <a:ext uri="{FF2B5EF4-FFF2-40B4-BE49-F238E27FC236}">
                <a16:creationId xmlns:a16="http://schemas.microsoft.com/office/drawing/2014/main" id="{B83FDE2B-4301-7649-8D65-1A0309A077B2}"/>
              </a:ext>
            </a:extLst>
          </p:cNvPr>
          <p:cNvSpPr>
            <a:spLocks noGrp="1"/>
          </p:cNvSpPr>
          <p:nvPr>
            <p:ph type="body" sz="half" idx="10" hasCustomPrompt="1"/>
          </p:nvPr>
        </p:nvSpPr>
        <p:spPr>
          <a:xfrm>
            <a:off x="4965864" y="1852173"/>
            <a:ext cx="3774515" cy="2494316"/>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r>
              <a:rPr lang="es-ES"/>
              <a:t>.</a:t>
            </a:r>
          </a:p>
        </p:txBody>
      </p:sp>
      <p:sp>
        <p:nvSpPr>
          <p:cNvPr id="11" name="Marcador de texto 3">
            <a:extLst>
              <a:ext uri="{FF2B5EF4-FFF2-40B4-BE49-F238E27FC236}">
                <a16:creationId xmlns:a16="http://schemas.microsoft.com/office/drawing/2014/main" id="{1B1C0239-7BD0-A14C-A122-6CEFC0C0DDA1}"/>
              </a:ext>
            </a:extLst>
          </p:cNvPr>
          <p:cNvSpPr>
            <a:spLocks noGrp="1"/>
          </p:cNvSpPr>
          <p:nvPr>
            <p:ph type="body" sz="half" idx="11" hasCustomPrompt="1"/>
          </p:nvPr>
        </p:nvSpPr>
        <p:spPr>
          <a:xfrm>
            <a:off x="463154" y="1852173"/>
            <a:ext cx="3781425" cy="2494316"/>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18" name="Marcador de texto 4">
            <a:extLst>
              <a:ext uri="{FF2B5EF4-FFF2-40B4-BE49-F238E27FC236}">
                <a16:creationId xmlns:a16="http://schemas.microsoft.com/office/drawing/2014/main" id="{C3DC496A-F9D1-4741-9FFF-84CF6FB09B65}"/>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9" name="Marcador de texto 4">
            <a:extLst>
              <a:ext uri="{FF2B5EF4-FFF2-40B4-BE49-F238E27FC236}">
                <a16:creationId xmlns:a16="http://schemas.microsoft.com/office/drawing/2014/main" id="{BEB313BE-0DB4-BA42-97E0-7222C7652B19}"/>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20" name="Marcador de texto 4">
            <a:extLst>
              <a:ext uri="{FF2B5EF4-FFF2-40B4-BE49-F238E27FC236}">
                <a16:creationId xmlns:a16="http://schemas.microsoft.com/office/drawing/2014/main" id="{A9874C3A-7B72-BD46-B384-003DB0482705}"/>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sp>
        <p:nvSpPr>
          <p:cNvPr id="4" name="Marcador de texto 3">
            <a:extLst>
              <a:ext uri="{FF2B5EF4-FFF2-40B4-BE49-F238E27FC236}">
                <a16:creationId xmlns:a16="http://schemas.microsoft.com/office/drawing/2014/main" id="{9B75798F-EE71-2D4E-A05B-9560BF42EE61}"/>
              </a:ext>
            </a:extLst>
          </p:cNvPr>
          <p:cNvSpPr>
            <a:spLocks noGrp="1"/>
          </p:cNvSpPr>
          <p:nvPr>
            <p:ph type="body" sz="quarter" idx="15" hasCustomPrompt="1"/>
          </p:nvPr>
        </p:nvSpPr>
        <p:spPr>
          <a:xfrm>
            <a:off x="439341" y="1323975"/>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15" name="Marcador de texto 3">
            <a:extLst>
              <a:ext uri="{FF2B5EF4-FFF2-40B4-BE49-F238E27FC236}">
                <a16:creationId xmlns:a16="http://schemas.microsoft.com/office/drawing/2014/main" id="{95274110-9252-CD4D-B91F-2AD87D17DF31}"/>
              </a:ext>
            </a:extLst>
          </p:cNvPr>
          <p:cNvSpPr>
            <a:spLocks noGrp="1"/>
          </p:cNvSpPr>
          <p:nvPr>
            <p:ph type="body" sz="quarter" idx="16" hasCustomPrompt="1"/>
          </p:nvPr>
        </p:nvSpPr>
        <p:spPr>
          <a:xfrm>
            <a:off x="4944666" y="1323975"/>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Tree>
    <p:extLst>
      <p:ext uri="{BB962C8B-B14F-4D97-AF65-F5344CB8AC3E}">
        <p14:creationId xmlns:p14="http://schemas.microsoft.com/office/powerpoint/2010/main" val="2108083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mparison 2 Columns">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450524"/>
          </a:xfrm>
          <a:prstGeom prst="rect">
            <a:avLst/>
          </a:prstGeom>
        </p:spPr>
        <p:txBody>
          <a:bodyPr anchor="t" anchorCtr="0"/>
          <a:lstStyle>
            <a:lvl1pPr algn="l">
              <a:defRPr sz="2700" b="1" i="0">
                <a:solidFill>
                  <a:schemeClr val="bg1"/>
                </a:solidFill>
                <a:latin typeface="PP Object Sans" pitchFamily="2" charset="77"/>
              </a:defRPr>
            </a:lvl1pPr>
          </a:lstStyle>
          <a:p>
            <a:r>
              <a:rPr lang="es-ES" err="1"/>
              <a:t>Comparison</a:t>
            </a:r>
            <a:endParaRPr lang="es-ES"/>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70FCA174-FBDC-4A44-8452-F6EE2F9811D8}"/>
              </a:ext>
            </a:extLst>
          </p:cNvPr>
          <p:cNvCxnSpPr>
            <a:cxnSpLocks/>
          </p:cNvCxnSpPr>
          <p:nvPr userDrawn="1"/>
        </p:nvCxnSpPr>
        <p:spPr>
          <a:xfrm>
            <a:off x="4935332" y="1621087"/>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DB9B67F1-EE84-2741-BF0F-CECA6FB0854E}"/>
              </a:ext>
            </a:extLst>
          </p:cNvPr>
          <p:cNvCxnSpPr>
            <a:cxnSpLocks/>
          </p:cNvCxnSpPr>
          <p:nvPr userDrawn="1"/>
        </p:nvCxnSpPr>
        <p:spPr>
          <a:xfrm>
            <a:off x="439531" y="1621087"/>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9" name="Marcador de texto 3">
            <a:extLst>
              <a:ext uri="{FF2B5EF4-FFF2-40B4-BE49-F238E27FC236}">
                <a16:creationId xmlns:a16="http://schemas.microsoft.com/office/drawing/2014/main" id="{B83FDE2B-4301-7649-8D65-1A0309A077B2}"/>
              </a:ext>
            </a:extLst>
          </p:cNvPr>
          <p:cNvSpPr>
            <a:spLocks noGrp="1"/>
          </p:cNvSpPr>
          <p:nvPr>
            <p:ph type="body" sz="half" idx="10" hasCustomPrompt="1"/>
          </p:nvPr>
        </p:nvSpPr>
        <p:spPr>
          <a:xfrm>
            <a:off x="4965864" y="1852174"/>
            <a:ext cx="3774515"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r>
              <a:rPr lang="es-ES"/>
              <a:t>.</a:t>
            </a:r>
          </a:p>
        </p:txBody>
      </p:sp>
      <p:sp>
        <p:nvSpPr>
          <p:cNvPr id="11" name="Marcador de texto 3">
            <a:extLst>
              <a:ext uri="{FF2B5EF4-FFF2-40B4-BE49-F238E27FC236}">
                <a16:creationId xmlns:a16="http://schemas.microsoft.com/office/drawing/2014/main" id="{1B1C0239-7BD0-A14C-A122-6CEFC0C0DDA1}"/>
              </a:ext>
            </a:extLst>
          </p:cNvPr>
          <p:cNvSpPr>
            <a:spLocks noGrp="1"/>
          </p:cNvSpPr>
          <p:nvPr>
            <p:ph type="body" sz="half" idx="11" hasCustomPrompt="1"/>
          </p:nvPr>
        </p:nvSpPr>
        <p:spPr>
          <a:xfrm>
            <a:off x="463154" y="1852174"/>
            <a:ext cx="3781425"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18" name="Marcador de texto 4">
            <a:extLst>
              <a:ext uri="{FF2B5EF4-FFF2-40B4-BE49-F238E27FC236}">
                <a16:creationId xmlns:a16="http://schemas.microsoft.com/office/drawing/2014/main" id="{C3DC496A-F9D1-4741-9FFF-84CF6FB09B65}"/>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9" name="Marcador de texto 4">
            <a:extLst>
              <a:ext uri="{FF2B5EF4-FFF2-40B4-BE49-F238E27FC236}">
                <a16:creationId xmlns:a16="http://schemas.microsoft.com/office/drawing/2014/main" id="{BEB313BE-0DB4-BA42-97E0-7222C7652B19}"/>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20" name="Marcador de texto 4">
            <a:extLst>
              <a:ext uri="{FF2B5EF4-FFF2-40B4-BE49-F238E27FC236}">
                <a16:creationId xmlns:a16="http://schemas.microsoft.com/office/drawing/2014/main" id="{A9874C3A-7B72-BD46-B384-003DB0482705}"/>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cxnSp>
        <p:nvCxnSpPr>
          <p:cNvPr id="14" name="Conector recto 13">
            <a:extLst>
              <a:ext uri="{FF2B5EF4-FFF2-40B4-BE49-F238E27FC236}">
                <a16:creationId xmlns:a16="http://schemas.microsoft.com/office/drawing/2014/main" id="{CD18929D-4591-954E-A419-05A963BED966}"/>
              </a:ext>
            </a:extLst>
          </p:cNvPr>
          <p:cNvCxnSpPr>
            <a:cxnSpLocks/>
          </p:cNvCxnSpPr>
          <p:nvPr userDrawn="1"/>
        </p:nvCxnSpPr>
        <p:spPr>
          <a:xfrm>
            <a:off x="4935332" y="3279981"/>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D45D1BE9-06CF-CB48-BFD5-5B94F7D308C4}"/>
              </a:ext>
            </a:extLst>
          </p:cNvPr>
          <p:cNvCxnSpPr>
            <a:cxnSpLocks/>
          </p:cNvCxnSpPr>
          <p:nvPr userDrawn="1"/>
        </p:nvCxnSpPr>
        <p:spPr>
          <a:xfrm>
            <a:off x="439531" y="3279981"/>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21" name="Marcador de texto 3">
            <a:extLst>
              <a:ext uri="{FF2B5EF4-FFF2-40B4-BE49-F238E27FC236}">
                <a16:creationId xmlns:a16="http://schemas.microsoft.com/office/drawing/2014/main" id="{9FA88FC5-9075-3C4B-821A-892CAB6C99E7}"/>
              </a:ext>
            </a:extLst>
          </p:cNvPr>
          <p:cNvSpPr>
            <a:spLocks noGrp="1"/>
          </p:cNvSpPr>
          <p:nvPr>
            <p:ph type="body" sz="half" idx="15" hasCustomPrompt="1"/>
          </p:nvPr>
        </p:nvSpPr>
        <p:spPr>
          <a:xfrm>
            <a:off x="4965864" y="3511068"/>
            <a:ext cx="3774515"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r>
              <a:rPr lang="es-ES"/>
              <a:t>.</a:t>
            </a:r>
          </a:p>
        </p:txBody>
      </p:sp>
      <p:sp>
        <p:nvSpPr>
          <p:cNvPr id="22" name="Marcador de texto 3">
            <a:extLst>
              <a:ext uri="{FF2B5EF4-FFF2-40B4-BE49-F238E27FC236}">
                <a16:creationId xmlns:a16="http://schemas.microsoft.com/office/drawing/2014/main" id="{F1AC9AFE-16CB-8247-AF0E-F6881F08173D}"/>
              </a:ext>
            </a:extLst>
          </p:cNvPr>
          <p:cNvSpPr>
            <a:spLocks noGrp="1"/>
          </p:cNvSpPr>
          <p:nvPr>
            <p:ph type="body" sz="half" idx="16" hasCustomPrompt="1"/>
          </p:nvPr>
        </p:nvSpPr>
        <p:spPr>
          <a:xfrm>
            <a:off x="463154" y="3511068"/>
            <a:ext cx="3781425"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27" name="Marcador de texto 3">
            <a:extLst>
              <a:ext uri="{FF2B5EF4-FFF2-40B4-BE49-F238E27FC236}">
                <a16:creationId xmlns:a16="http://schemas.microsoft.com/office/drawing/2014/main" id="{C5A7A5B1-F45F-3C43-8683-1CA2F01ABBAD}"/>
              </a:ext>
            </a:extLst>
          </p:cNvPr>
          <p:cNvSpPr>
            <a:spLocks noGrp="1"/>
          </p:cNvSpPr>
          <p:nvPr>
            <p:ph type="body" sz="quarter" idx="17" hasCustomPrompt="1"/>
          </p:nvPr>
        </p:nvSpPr>
        <p:spPr>
          <a:xfrm>
            <a:off x="439341" y="1323975"/>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28" name="Marcador de texto 3">
            <a:extLst>
              <a:ext uri="{FF2B5EF4-FFF2-40B4-BE49-F238E27FC236}">
                <a16:creationId xmlns:a16="http://schemas.microsoft.com/office/drawing/2014/main" id="{C56E40BE-9492-FD4E-8BA4-7449904ED8CA}"/>
              </a:ext>
            </a:extLst>
          </p:cNvPr>
          <p:cNvSpPr>
            <a:spLocks noGrp="1"/>
          </p:cNvSpPr>
          <p:nvPr>
            <p:ph type="body" sz="quarter" idx="18" hasCustomPrompt="1"/>
          </p:nvPr>
        </p:nvSpPr>
        <p:spPr>
          <a:xfrm>
            <a:off x="4944666" y="1323975"/>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29" name="Marcador de texto 3">
            <a:extLst>
              <a:ext uri="{FF2B5EF4-FFF2-40B4-BE49-F238E27FC236}">
                <a16:creationId xmlns:a16="http://schemas.microsoft.com/office/drawing/2014/main" id="{F5A0D033-69BD-2D4A-8049-FB0485151811}"/>
              </a:ext>
            </a:extLst>
          </p:cNvPr>
          <p:cNvSpPr>
            <a:spLocks noGrp="1"/>
          </p:cNvSpPr>
          <p:nvPr>
            <p:ph type="body" sz="quarter" idx="19" hasCustomPrompt="1"/>
          </p:nvPr>
        </p:nvSpPr>
        <p:spPr>
          <a:xfrm>
            <a:off x="439341" y="2990850"/>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30" name="Marcador de texto 3">
            <a:extLst>
              <a:ext uri="{FF2B5EF4-FFF2-40B4-BE49-F238E27FC236}">
                <a16:creationId xmlns:a16="http://schemas.microsoft.com/office/drawing/2014/main" id="{63BAD847-697B-2440-9F9D-B6235DD5D66E}"/>
              </a:ext>
            </a:extLst>
          </p:cNvPr>
          <p:cNvSpPr>
            <a:spLocks noGrp="1"/>
          </p:cNvSpPr>
          <p:nvPr>
            <p:ph type="body" sz="quarter" idx="20" hasCustomPrompt="1"/>
          </p:nvPr>
        </p:nvSpPr>
        <p:spPr>
          <a:xfrm>
            <a:off x="4944666" y="2990850"/>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Tree>
    <p:extLst>
      <p:ext uri="{BB962C8B-B14F-4D97-AF65-F5344CB8AC3E}">
        <p14:creationId xmlns:p14="http://schemas.microsoft.com/office/powerpoint/2010/main" val="8503638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omparison 2 Columns">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450524"/>
          </a:xfrm>
          <a:prstGeom prst="rect">
            <a:avLst/>
          </a:prstGeom>
        </p:spPr>
        <p:txBody>
          <a:bodyPr anchor="t" anchorCtr="0"/>
          <a:lstStyle>
            <a:lvl1pPr algn="l">
              <a:defRPr sz="2700" b="1" i="0">
                <a:solidFill>
                  <a:schemeClr val="bg1"/>
                </a:solidFill>
                <a:latin typeface="PP Object Sans" pitchFamily="2" charset="77"/>
              </a:defRPr>
            </a:lvl1pPr>
          </a:lstStyle>
          <a:p>
            <a:r>
              <a:rPr lang="es-ES" err="1"/>
              <a:t>Comparison</a:t>
            </a:r>
            <a:endParaRPr lang="es-ES"/>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16">
            <a:extLst>
              <a:ext uri="{FF2B5EF4-FFF2-40B4-BE49-F238E27FC236}">
                <a16:creationId xmlns:a16="http://schemas.microsoft.com/office/drawing/2014/main" id="{DB9B67F1-EE84-2741-BF0F-CECA6FB0854E}"/>
              </a:ext>
            </a:extLst>
          </p:cNvPr>
          <p:cNvCxnSpPr>
            <a:cxnSpLocks/>
          </p:cNvCxnSpPr>
          <p:nvPr userDrawn="1"/>
        </p:nvCxnSpPr>
        <p:spPr>
          <a:xfrm>
            <a:off x="439532" y="1621087"/>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11" name="Marcador de texto 3">
            <a:extLst>
              <a:ext uri="{FF2B5EF4-FFF2-40B4-BE49-F238E27FC236}">
                <a16:creationId xmlns:a16="http://schemas.microsoft.com/office/drawing/2014/main" id="{1B1C0239-7BD0-A14C-A122-6CEFC0C0DDA1}"/>
              </a:ext>
            </a:extLst>
          </p:cNvPr>
          <p:cNvSpPr>
            <a:spLocks noGrp="1"/>
          </p:cNvSpPr>
          <p:nvPr>
            <p:ph type="body" sz="half" idx="11" hasCustomPrompt="1"/>
          </p:nvPr>
        </p:nvSpPr>
        <p:spPr>
          <a:xfrm>
            <a:off x="463153" y="1852174"/>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18" name="Marcador de texto 4">
            <a:extLst>
              <a:ext uri="{FF2B5EF4-FFF2-40B4-BE49-F238E27FC236}">
                <a16:creationId xmlns:a16="http://schemas.microsoft.com/office/drawing/2014/main" id="{C3DC496A-F9D1-4741-9FFF-84CF6FB09B65}"/>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9" name="Marcador de texto 4">
            <a:extLst>
              <a:ext uri="{FF2B5EF4-FFF2-40B4-BE49-F238E27FC236}">
                <a16:creationId xmlns:a16="http://schemas.microsoft.com/office/drawing/2014/main" id="{BEB313BE-0DB4-BA42-97E0-7222C7652B19}"/>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20" name="Marcador de texto 4">
            <a:extLst>
              <a:ext uri="{FF2B5EF4-FFF2-40B4-BE49-F238E27FC236}">
                <a16:creationId xmlns:a16="http://schemas.microsoft.com/office/drawing/2014/main" id="{A9874C3A-7B72-BD46-B384-003DB0482705}"/>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cxnSp>
        <p:nvCxnSpPr>
          <p:cNvPr id="15" name="Conector recto 14">
            <a:extLst>
              <a:ext uri="{FF2B5EF4-FFF2-40B4-BE49-F238E27FC236}">
                <a16:creationId xmlns:a16="http://schemas.microsoft.com/office/drawing/2014/main" id="{D45D1BE9-06CF-CB48-BFD5-5B94F7D308C4}"/>
              </a:ext>
            </a:extLst>
          </p:cNvPr>
          <p:cNvCxnSpPr>
            <a:cxnSpLocks/>
          </p:cNvCxnSpPr>
          <p:nvPr userDrawn="1"/>
        </p:nvCxnSpPr>
        <p:spPr>
          <a:xfrm>
            <a:off x="439532" y="3279981"/>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22" name="Marcador de texto 3">
            <a:extLst>
              <a:ext uri="{FF2B5EF4-FFF2-40B4-BE49-F238E27FC236}">
                <a16:creationId xmlns:a16="http://schemas.microsoft.com/office/drawing/2014/main" id="{F1AC9AFE-16CB-8247-AF0E-F6881F08173D}"/>
              </a:ext>
            </a:extLst>
          </p:cNvPr>
          <p:cNvSpPr>
            <a:spLocks noGrp="1"/>
          </p:cNvSpPr>
          <p:nvPr>
            <p:ph type="body" sz="half" idx="16" hasCustomPrompt="1"/>
          </p:nvPr>
        </p:nvSpPr>
        <p:spPr>
          <a:xfrm>
            <a:off x="463153" y="3511068"/>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cxnSp>
        <p:nvCxnSpPr>
          <p:cNvPr id="25" name="Conector recto 24">
            <a:extLst>
              <a:ext uri="{FF2B5EF4-FFF2-40B4-BE49-F238E27FC236}">
                <a16:creationId xmlns:a16="http://schemas.microsoft.com/office/drawing/2014/main" id="{9918BC43-3815-E947-B68F-C26E3EE9BD50}"/>
              </a:ext>
            </a:extLst>
          </p:cNvPr>
          <p:cNvCxnSpPr>
            <a:cxnSpLocks/>
          </p:cNvCxnSpPr>
          <p:nvPr userDrawn="1"/>
        </p:nvCxnSpPr>
        <p:spPr>
          <a:xfrm>
            <a:off x="3432957" y="1621087"/>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26" name="Marcador de texto 3">
            <a:extLst>
              <a:ext uri="{FF2B5EF4-FFF2-40B4-BE49-F238E27FC236}">
                <a16:creationId xmlns:a16="http://schemas.microsoft.com/office/drawing/2014/main" id="{AFDE2114-4716-E548-8437-587D6F9C74B5}"/>
              </a:ext>
            </a:extLst>
          </p:cNvPr>
          <p:cNvSpPr>
            <a:spLocks noGrp="1"/>
          </p:cNvSpPr>
          <p:nvPr>
            <p:ph type="body" sz="half" idx="17" hasCustomPrompt="1"/>
          </p:nvPr>
        </p:nvSpPr>
        <p:spPr>
          <a:xfrm>
            <a:off x="3456578" y="1852174"/>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cxnSp>
        <p:nvCxnSpPr>
          <p:cNvPr id="28" name="Conector recto 27">
            <a:extLst>
              <a:ext uri="{FF2B5EF4-FFF2-40B4-BE49-F238E27FC236}">
                <a16:creationId xmlns:a16="http://schemas.microsoft.com/office/drawing/2014/main" id="{DFEAEC0D-F34A-7046-89A6-7D52BF92F449}"/>
              </a:ext>
            </a:extLst>
          </p:cNvPr>
          <p:cNvCxnSpPr>
            <a:cxnSpLocks/>
          </p:cNvCxnSpPr>
          <p:nvPr userDrawn="1"/>
        </p:nvCxnSpPr>
        <p:spPr>
          <a:xfrm>
            <a:off x="3386618" y="3279981"/>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29" name="Marcador de texto 3">
            <a:extLst>
              <a:ext uri="{FF2B5EF4-FFF2-40B4-BE49-F238E27FC236}">
                <a16:creationId xmlns:a16="http://schemas.microsoft.com/office/drawing/2014/main" id="{B4AE05CA-9644-F340-839C-16D880D8DA7D}"/>
              </a:ext>
            </a:extLst>
          </p:cNvPr>
          <p:cNvSpPr>
            <a:spLocks noGrp="1"/>
          </p:cNvSpPr>
          <p:nvPr>
            <p:ph type="body" sz="half" idx="18" hasCustomPrompt="1"/>
          </p:nvPr>
        </p:nvSpPr>
        <p:spPr>
          <a:xfrm>
            <a:off x="3456578" y="3511068"/>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cxnSp>
        <p:nvCxnSpPr>
          <p:cNvPr id="31" name="Conector recto 30">
            <a:extLst>
              <a:ext uri="{FF2B5EF4-FFF2-40B4-BE49-F238E27FC236}">
                <a16:creationId xmlns:a16="http://schemas.microsoft.com/office/drawing/2014/main" id="{36206171-D62A-1744-A4B1-A1E90B7F7CE1}"/>
              </a:ext>
            </a:extLst>
          </p:cNvPr>
          <p:cNvCxnSpPr>
            <a:cxnSpLocks/>
          </p:cNvCxnSpPr>
          <p:nvPr userDrawn="1"/>
        </p:nvCxnSpPr>
        <p:spPr>
          <a:xfrm>
            <a:off x="6352240" y="1621087"/>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32" name="Marcador de texto 3">
            <a:extLst>
              <a:ext uri="{FF2B5EF4-FFF2-40B4-BE49-F238E27FC236}">
                <a16:creationId xmlns:a16="http://schemas.microsoft.com/office/drawing/2014/main" id="{065A581F-F2D7-AA40-A405-0DF2A83F1BB1}"/>
              </a:ext>
            </a:extLst>
          </p:cNvPr>
          <p:cNvSpPr>
            <a:spLocks noGrp="1"/>
          </p:cNvSpPr>
          <p:nvPr>
            <p:ph type="body" sz="half" idx="19" hasCustomPrompt="1"/>
          </p:nvPr>
        </p:nvSpPr>
        <p:spPr>
          <a:xfrm>
            <a:off x="6375862" y="1852174"/>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cxnSp>
        <p:nvCxnSpPr>
          <p:cNvPr id="34" name="Conector recto 33">
            <a:extLst>
              <a:ext uri="{FF2B5EF4-FFF2-40B4-BE49-F238E27FC236}">
                <a16:creationId xmlns:a16="http://schemas.microsoft.com/office/drawing/2014/main" id="{B29DDE3D-68B9-C440-9DF3-421D1FBAF5B3}"/>
              </a:ext>
            </a:extLst>
          </p:cNvPr>
          <p:cNvCxnSpPr>
            <a:cxnSpLocks/>
          </p:cNvCxnSpPr>
          <p:nvPr userDrawn="1"/>
        </p:nvCxnSpPr>
        <p:spPr>
          <a:xfrm>
            <a:off x="6352240" y="3279981"/>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043F34B9-B54D-1A49-9FCA-232DDE3C54BA}"/>
              </a:ext>
            </a:extLst>
          </p:cNvPr>
          <p:cNvSpPr>
            <a:spLocks noGrp="1"/>
          </p:cNvSpPr>
          <p:nvPr>
            <p:ph type="body" sz="half" idx="20" hasCustomPrompt="1"/>
          </p:nvPr>
        </p:nvSpPr>
        <p:spPr>
          <a:xfrm>
            <a:off x="6375862" y="3511068"/>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37" name="Marcador de texto 3">
            <a:extLst>
              <a:ext uri="{FF2B5EF4-FFF2-40B4-BE49-F238E27FC236}">
                <a16:creationId xmlns:a16="http://schemas.microsoft.com/office/drawing/2014/main" id="{A12BE0BF-30D0-1141-8FCC-B57694FE1B40}"/>
              </a:ext>
            </a:extLst>
          </p:cNvPr>
          <p:cNvSpPr>
            <a:spLocks noGrp="1"/>
          </p:cNvSpPr>
          <p:nvPr>
            <p:ph type="body" sz="quarter" idx="21" hasCustomPrompt="1"/>
          </p:nvPr>
        </p:nvSpPr>
        <p:spPr>
          <a:xfrm>
            <a:off x="439341" y="1323975"/>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38" name="Marcador de texto 3">
            <a:extLst>
              <a:ext uri="{FF2B5EF4-FFF2-40B4-BE49-F238E27FC236}">
                <a16:creationId xmlns:a16="http://schemas.microsoft.com/office/drawing/2014/main" id="{5A274025-583C-704F-9D53-0C24BDAA6DD4}"/>
              </a:ext>
            </a:extLst>
          </p:cNvPr>
          <p:cNvSpPr>
            <a:spLocks noGrp="1"/>
          </p:cNvSpPr>
          <p:nvPr>
            <p:ph type="body" sz="quarter" idx="22" hasCustomPrompt="1"/>
          </p:nvPr>
        </p:nvSpPr>
        <p:spPr>
          <a:xfrm>
            <a:off x="3382437" y="1323975"/>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39" name="Marcador de texto 3">
            <a:extLst>
              <a:ext uri="{FF2B5EF4-FFF2-40B4-BE49-F238E27FC236}">
                <a16:creationId xmlns:a16="http://schemas.microsoft.com/office/drawing/2014/main" id="{C74F329A-B15A-F74D-ABD8-965F3D4C4C2A}"/>
              </a:ext>
            </a:extLst>
          </p:cNvPr>
          <p:cNvSpPr>
            <a:spLocks noGrp="1"/>
          </p:cNvSpPr>
          <p:nvPr>
            <p:ph type="body" sz="quarter" idx="23" hasCustomPrompt="1"/>
          </p:nvPr>
        </p:nvSpPr>
        <p:spPr>
          <a:xfrm>
            <a:off x="439341" y="2990850"/>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40" name="Marcador de texto 3">
            <a:extLst>
              <a:ext uri="{FF2B5EF4-FFF2-40B4-BE49-F238E27FC236}">
                <a16:creationId xmlns:a16="http://schemas.microsoft.com/office/drawing/2014/main" id="{8995EE14-C045-5F40-A28C-7070F6FDBCEB}"/>
              </a:ext>
            </a:extLst>
          </p:cNvPr>
          <p:cNvSpPr>
            <a:spLocks noGrp="1"/>
          </p:cNvSpPr>
          <p:nvPr>
            <p:ph type="body" sz="quarter" idx="24" hasCustomPrompt="1"/>
          </p:nvPr>
        </p:nvSpPr>
        <p:spPr>
          <a:xfrm>
            <a:off x="3382437" y="2990850"/>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41" name="Marcador de texto 3">
            <a:extLst>
              <a:ext uri="{FF2B5EF4-FFF2-40B4-BE49-F238E27FC236}">
                <a16:creationId xmlns:a16="http://schemas.microsoft.com/office/drawing/2014/main" id="{0C648898-54F2-2142-927D-8E2FC7E68F22}"/>
              </a:ext>
            </a:extLst>
          </p:cNvPr>
          <p:cNvSpPr>
            <a:spLocks noGrp="1"/>
          </p:cNvSpPr>
          <p:nvPr>
            <p:ph type="body" sz="quarter" idx="25" hasCustomPrompt="1"/>
          </p:nvPr>
        </p:nvSpPr>
        <p:spPr>
          <a:xfrm>
            <a:off x="6344712" y="1323975"/>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42" name="Marcador de texto 3">
            <a:extLst>
              <a:ext uri="{FF2B5EF4-FFF2-40B4-BE49-F238E27FC236}">
                <a16:creationId xmlns:a16="http://schemas.microsoft.com/office/drawing/2014/main" id="{426B4443-F0B7-C146-B73A-D66BEAEC5917}"/>
              </a:ext>
            </a:extLst>
          </p:cNvPr>
          <p:cNvSpPr>
            <a:spLocks noGrp="1"/>
          </p:cNvSpPr>
          <p:nvPr>
            <p:ph type="body" sz="quarter" idx="26" hasCustomPrompt="1"/>
          </p:nvPr>
        </p:nvSpPr>
        <p:spPr>
          <a:xfrm>
            <a:off x="6344712" y="2990850"/>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Tree>
    <p:extLst>
      <p:ext uri="{BB962C8B-B14F-4D97-AF65-F5344CB8AC3E}">
        <p14:creationId xmlns:p14="http://schemas.microsoft.com/office/powerpoint/2010/main" val="2934776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Data ">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5928028" cy="450524"/>
          </a:xfrm>
          <a:prstGeom prst="rect">
            <a:avLst/>
          </a:prstGeom>
        </p:spPr>
        <p:txBody>
          <a:bodyPr anchor="t" anchorCtr="0"/>
          <a:lstStyle>
            <a:lvl1pPr algn="l">
              <a:defRPr sz="2700" b="1" i="0">
                <a:solidFill>
                  <a:schemeClr val="bg1"/>
                </a:solidFill>
                <a:latin typeface="PP Object Sans" pitchFamily="2" charset="77"/>
              </a:defRPr>
            </a:lvl1pPr>
          </a:lstStyle>
          <a:p>
            <a:r>
              <a:rPr lang="es-ES" err="1"/>
              <a:t>This</a:t>
            </a:r>
            <a:r>
              <a:rPr lang="es-ES"/>
              <a:t> </a:t>
            </a:r>
            <a:r>
              <a:rPr lang="es-ES" err="1"/>
              <a:t>is</a:t>
            </a:r>
            <a:r>
              <a:rPr lang="es-ES"/>
              <a:t> </a:t>
            </a:r>
            <a:r>
              <a:rPr lang="es-ES" err="1"/>
              <a:t>another</a:t>
            </a:r>
            <a:r>
              <a:rPr lang="es-ES"/>
              <a:t> </a:t>
            </a:r>
            <a:r>
              <a:rPr lang="es-ES" err="1"/>
              <a:t>text</a:t>
            </a:r>
            <a:r>
              <a:rPr lang="es-ES"/>
              <a:t> </a:t>
            </a:r>
            <a:r>
              <a:rPr lang="es-ES" err="1"/>
              <a:t>slide</a:t>
            </a:r>
            <a:endParaRPr lang="es-ES"/>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Icono&#10;&#10;Descripción generada automáticamente">
            <a:extLst>
              <a:ext uri="{FF2B5EF4-FFF2-40B4-BE49-F238E27FC236}">
                <a16:creationId xmlns:a16="http://schemas.microsoft.com/office/drawing/2014/main" id="{6F60A4F4-BEC4-A145-84C3-851B4098340A}"/>
              </a:ext>
            </a:extLst>
          </p:cNvPr>
          <p:cNvPicPr>
            <a:picLocks noChangeAspect="1"/>
          </p:cNvPicPr>
          <p:nvPr userDrawn="1"/>
        </p:nvPicPr>
        <p:blipFill>
          <a:blip r:embed="rId2"/>
          <a:stretch>
            <a:fillRect/>
          </a:stretch>
        </p:blipFill>
        <p:spPr>
          <a:xfrm>
            <a:off x="6412854" y="0"/>
            <a:ext cx="2731146" cy="5143500"/>
          </a:xfrm>
          <a:prstGeom prst="rect">
            <a:avLst/>
          </a:prstGeom>
        </p:spPr>
      </p:pic>
      <p:sp>
        <p:nvSpPr>
          <p:cNvPr id="7" name="Marcador de texto 2">
            <a:extLst>
              <a:ext uri="{FF2B5EF4-FFF2-40B4-BE49-F238E27FC236}">
                <a16:creationId xmlns:a16="http://schemas.microsoft.com/office/drawing/2014/main" id="{CA07B02D-AECB-FC43-848B-6BD64DB490F9}"/>
              </a:ext>
            </a:extLst>
          </p:cNvPr>
          <p:cNvSpPr>
            <a:spLocks noGrp="1"/>
          </p:cNvSpPr>
          <p:nvPr>
            <p:ph type="body" idx="1" hasCustomPrompt="1"/>
          </p:nvPr>
        </p:nvSpPr>
        <p:spPr>
          <a:xfrm>
            <a:off x="414529" y="3655897"/>
            <a:ext cx="2731146" cy="617934"/>
          </a:xfrm>
          <a:prstGeom prst="rect">
            <a:avLst/>
          </a:prstGeom>
        </p:spPr>
        <p:txBody>
          <a:bodyPr anchor="t" anchorCtr="0"/>
          <a:lstStyle>
            <a:lvl1pPr marL="0" indent="0">
              <a:buNone/>
              <a:defRPr sz="4100" b="0" i="0">
                <a:solidFill>
                  <a:srgbClr val="D27F65"/>
                </a:solidFill>
                <a:latin typeface="PP Object Sans" pitchFamily="2" charset="77"/>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2.3 </a:t>
            </a:r>
            <a:r>
              <a:rPr lang="es-ES" err="1"/>
              <a:t>million</a:t>
            </a:r>
            <a:endParaRPr lang="es-ES"/>
          </a:p>
        </p:txBody>
      </p:sp>
      <p:sp>
        <p:nvSpPr>
          <p:cNvPr id="8" name="Marcador de texto 2">
            <a:extLst>
              <a:ext uri="{FF2B5EF4-FFF2-40B4-BE49-F238E27FC236}">
                <a16:creationId xmlns:a16="http://schemas.microsoft.com/office/drawing/2014/main" id="{AC6D9E1D-7777-C14D-AB91-8F41B5D7EC42}"/>
              </a:ext>
            </a:extLst>
          </p:cNvPr>
          <p:cNvSpPr>
            <a:spLocks noGrp="1"/>
          </p:cNvSpPr>
          <p:nvPr>
            <p:ph type="body" idx="10" hasCustomPrompt="1"/>
          </p:nvPr>
        </p:nvSpPr>
        <p:spPr>
          <a:xfrm>
            <a:off x="3611412" y="3655897"/>
            <a:ext cx="2731146" cy="617934"/>
          </a:xfrm>
          <a:prstGeom prst="rect">
            <a:avLst/>
          </a:prstGeom>
        </p:spPr>
        <p:txBody>
          <a:bodyPr anchor="t" anchorCtr="0"/>
          <a:lstStyle>
            <a:lvl1pPr marL="0" indent="0">
              <a:buNone/>
              <a:defRPr sz="4100" b="0" i="0">
                <a:solidFill>
                  <a:srgbClr val="D27F65"/>
                </a:solidFill>
                <a:latin typeface="PP Object Sans" pitchFamily="2" charset="77"/>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685 000</a:t>
            </a:r>
          </a:p>
        </p:txBody>
      </p:sp>
      <p:sp>
        <p:nvSpPr>
          <p:cNvPr id="9" name="Marcador de texto 3">
            <a:extLst>
              <a:ext uri="{FF2B5EF4-FFF2-40B4-BE49-F238E27FC236}">
                <a16:creationId xmlns:a16="http://schemas.microsoft.com/office/drawing/2014/main" id="{618A9800-65C7-724C-948D-E3DF15C5FBB6}"/>
              </a:ext>
            </a:extLst>
          </p:cNvPr>
          <p:cNvSpPr>
            <a:spLocks noGrp="1"/>
          </p:cNvSpPr>
          <p:nvPr>
            <p:ph type="body" sz="half" idx="11" hasCustomPrompt="1"/>
          </p:nvPr>
        </p:nvSpPr>
        <p:spPr>
          <a:xfrm>
            <a:off x="414528" y="4336335"/>
            <a:ext cx="2731145" cy="286529"/>
          </a:xfrm>
          <a:prstGeom prst="rect">
            <a:avLst/>
          </a:prstGeom>
        </p:spPr>
        <p:txBody>
          <a:bodyPr/>
          <a:lstStyle>
            <a:lvl1pPr marL="0" indent="0">
              <a:buNone/>
              <a:defRPr sz="1800" b="0" i="0">
                <a:solidFill>
                  <a:schemeClr val="bg1"/>
                </a:solidFill>
                <a:latin typeface="PP Object Sans Light"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a:t>new cases</a:t>
            </a:r>
          </a:p>
        </p:txBody>
      </p:sp>
      <p:sp>
        <p:nvSpPr>
          <p:cNvPr id="11" name="Marcador de texto 3">
            <a:extLst>
              <a:ext uri="{FF2B5EF4-FFF2-40B4-BE49-F238E27FC236}">
                <a16:creationId xmlns:a16="http://schemas.microsoft.com/office/drawing/2014/main" id="{DEC0F5E4-D891-AC47-8619-E906C0F2E9B6}"/>
              </a:ext>
            </a:extLst>
          </p:cNvPr>
          <p:cNvSpPr>
            <a:spLocks noGrp="1"/>
          </p:cNvSpPr>
          <p:nvPr>
            <p:ph type="body" sz="half" idx="12" hasCustomPrompt="1"/>
          </p:nvPr>
        </p:nvSpPr>
        <p:spPr>
          <a:xfrm>
            <a:off x="3611411" y="4336335"/>
            <a:ext cx="2731145" cy="286529"/>
          </a:xfrm>
          <a:prstGeom prst="rect">
            <a:avLst/>
          </a:prstGeom>
        </p:spPr>
        <p:txBody>
          <a:bodyPr/>
          <a:lstStyle>
            <a:lvl1pPr marL="0" indent="0">
              <a:buNone/>
              <a:defRPr sz="1800" b="0" i="0">
                <a:solidFill>
                  <a:schemeClr val="bg1"/>
                </a:solidFill>
                <a:latin typeface="PP Object Sans Light"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deaths</a:t>
            </a:r>
            <a:r>
              <a:rPr lang="es-ES"/>
              <a:t> in 2020</a:t>
            </a:r>
          </a:p>
        </p:txBody>
      </p:sp>
    </p:spTree>
    <p:extLst>
      <p:ext uri="{BB962C8B-B14F-4D97-AF65-F5344CB8AC3E}">
        <p14:creationId xmlns:p14="http://schemas.microsoft.com/office/powerpoint/2010/main" val="1235595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B3256"/>
        </a:solidFill>
        <a:effectLst/>
      </p:bgPr>
    </p:bg>
    <p:spTree>
      <p:nvGrpSpPr>
        <p:cNvPr id="1" name=""/>
        <p:cNvGrpSpPr/>
        <p:nvPr/>
      </p:nvGrpSpPr>
      <p:grpSpPr>
        <a:xfrm>
          <a:off x="0" y="0"/>
          <a:ext cx="0" cy="0"/>
          <a:chOff x="0" y="0"/>
          <a:chExt cx="0" cy="0"/>
        </a:xfrm>
      </p:grpSpPr>
      <p:sp useBgFill="1">
        <p:nvSpPr>
          <p:cNvPr id="16" name="Marcador de posición de imagen 15">
            <a:extLst>
              <a:ext uri="{FF2B5EF4-FFF2-40B4-BE49-F238E27FC236}">
                <a16:creationId xmlns:a16="http://schemas.microsoft.com/office/drawing/2014/main" id="{6F71416E-67E7-C04A-A882-CFFB0E43F198}"/>
              </a:ext>
            </a:extLst>
          </p:cNvPr>
          <p:cNvSpPr>
            <a:spLocks noGrp="1"/>
          </p:cNvSpPr>
          <p:nvPr>
            <p:ph type="pic" sz="quarter" idx="10" hasCustomPrompt="1"/>
          </p:nvPr>
        </p:nvSpPr>
        <p:spPr>
          <a:xfrm>
            <a:off x="0" y="1"/>
            <a:ext cx="9144000" cy="5164931"/>
          </a:xfrm>
          <a:prstGeom prst="rect">
            <a:avLst/>
          </a:prstGeom>
        </p:spPr>
        <p:txBody>
          <a:bodyPr/>
          <a:lstStyle>
            <a:lvl1pPr>
              <a:buNone/>
              <a:defRPr>
                <a:solidFill>
                  <a:schemeClr val="bg1"/>
                </a:solidFill>
                <a:latin typeface="PP Object Sans" pitchFamily="2" charset="77"/>
              </a:defRPr>
            </a:lvl1pPr>
          </a:lstStyle>
          <a:p>
            <a:r>
              <a:rPr lang="es-ES" err="1"/>
              <a:t>Image</a:t>
            </a:r>
            <a:endParaRPr lang="es-ES"/>
          </a:p>
        </p:txBody>
      </p:sp>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2634645" cy="450524"/>
          </a:xfrm>
          <a:prstGeom prst="rect">
            <a:avLst/>
          </a:prstGeom>
        </p:spPr>
        <p:txBody>
          <a:bodyPr anchor="t" anchorCtr="0"/>
          <a:lstStyle>
            <a:lvl1pPr algn="l">
              <a:defRPr sz="2700" b="1" i="0">
                <a:solidFill>
                  <a:schemeClr val="bg1"/>
                </a:solidFill>
                <a:latin typeface="PP Object Sans" pitchFamily="2" charset="77"/>
              </a:defRPr>
            </a:lvl1pPr>
          </a:lstStyle>
          <a:p>
            <a:r>
              <a:rPr lang="es-ES" err="1"/>
              <a:t>Closing</a:t>
            </a:r>
            <a:r>
              <a:rPr lang="es-ES"/>
              <a:t> </a:t>
            </a:r>
            <a:r>
              <a:rPr lang="es-ES" err="1"/>
              <a:t>slide</a:t>
            </a:r>
            <a:endParaRPr lang="es-ES"/>
          </a:p>
        </p:txBody>
      </p:sp>
      <p:pic>
        <p:nvPicPr>
          <p:cNvPr id="18" name="Imagen 17" descr="Icono&#10;&#10;Descripción generada automáticamente">
            <a:extLst>
              <a:ext uri="{FF2B5EF4-FFF2-40B4-BE49-F238E27FC236}">
                <a16:creationId xmlns:a16="http://schemas.microsoft.com/office/drawing/2014/main" id="{2D767D9E-E503-F341-BC8E-58DC60D5B828}"/>
              </a:ext>
            </a:extLst>
          </p:cNvPr>
          <p:cNvPicPr>
            <a:picLocks noChangeAspect="1"/>
          </p:cNvPicPr>
          <p:nvPr userDrawn="1"/>
        </p:nvPicPr>
        <p:blipFill>
          <a:blip r:embed="rId2"/>
          <a:stretch>
            <a:fillRect/>
          </a:stretch>
        </p:blipFill>
        <p:spPr>
          <a:xfrm>
            <a:off x="6094828" y="1"/>
            <a:ext cx="3122481" cy="5233181"/>
          </a:xfrm>
          <a:prstGeom prst="rect">
            <a:avLst/>
          </a:prstGeom>
        </p:spPr>
      </p:pic>
      <p:pic>
        <p:nvPicPr>
          <p:cNvPr id="12" name="Imagen 11" descr="Texto&#10;&#10;Descripción generada automáticamente">
            <a:extLst>
              <a:ext uri="{FF2B5EF4-FFF2-40B4-BE49-F238E27FC236}">
                <a16:creationId xmlns:a16="http://schemas.microsoft.com/office/drawing/2014/main" id="{E6B39DC1-9FC5-CD4D-8483-6E2BC27BDC6E}"/>
              </a:ext>
            </a:extLst>
          </p:cNvPr>
          <p:cNvPicPr>
            <a:picLocks noChangeAspect="1"/>
          </p:cNvPicPr>
          <p:nvPr userDrawn="1"/>
        </p:nvPicPr>
        <p:blipFill>
          <a:blip r:embed="rId3"/>
          <a:stretch>
            <a:fillRect/>
          </a:stretch>
        </p:blipFill>
        <p:spPr>
          <a:xfrm>
            <a:off x="7478747" y="4019843"/>
            <a:ext cx="1345925" cy="848824"/>
          </a:xfrm>
          <a:prstGeom prst="rect">
            <a:avLst/>
          </a:prstGeom>
        </p:spPr>
      </p:pic>
      <p:sp>
        <p:nvSpPr>
          <p:cNvPr id="8" name="Marcador de texto 7">
            <a:extLst>
              <a:ext uri="{FF2B5EF4-FFF2-40B4-BE49-F238E27FC236}">
                <a16:creationId xmlns:a16="http://schemas.microsoft.com/office/drawing/2014/main" id="{F26ED871-7060-B243-9473-D95FF6B6671E}"/>
              </a:ext>
            </a:extLst>
          </p:cNvPr>
          <p:cNvSpPr>
            <a:spLocks noGrp="1"/>
          </p:cNvSpPr>
          <p:nvPr>
            <p:ph type="body" sz="quarter" idx="12" hasCustomPrompt="1"/>
          </p:nvPr>
        </p:nvSpPr>
        <p:spPr>
          <a:xfrm>
            <a:off x="7159418" y="2956931"/>
            <a:ext cx="1661738" cy="848824"/>
          </a:xfrm>
          <a:prstGeom prst="rect">
            <a:avLst/>
          </a:prstGeom>
        </p:spPr>
        <p:txBody>
          <a:bodyPr/>
          <a:lstStyle>
            <a:lvl1pPr algn="r">
              <a:buNone/>
              <a:defRPr sz="1100" b="1" i="0">
                <a:solidFill>
                  <a:schemeClr val="tx2"/>
                </a:solidFill>
                <a:latin typeface="PP Object Sans" pitchFamily="2" charset="77"/>
              </a:defRPr>
            </a:lvl1pPr>
          </a:lstStyle>
          <a:p>
            <a:pPr lvl="0"/>
            <a:r>
              <a:rPr lang="es-ES"/>
              <a:t>20, </a:t>
            </a:r>
            <a:r>
              <a:rPr lang="es-ES" err="1"/>
              <a:t>Avenue</a:t>
            </a:r>
            <a:r>
              <a:rPr lang="es-ES"/>
              <a:t> </a:t>
            </a:r>
            <a:r>
              <a:rPr lang="es-ES" err="1"/>
              <a:t>Appia</a:t>
            </a:r>
            <a:endParaRPr lang="es-ES"/>
          </a:p>
          <a:p>
            <a:pPr lvl="0"/>
            <a:r>
              <a:rPr lang="es-ES"/>
              <a:t>1211 Geneva</a:t>
            </a:r>
          </a:p>
          <a:p>
            <a:pPr lvl="0"/>
            <a:r>
              <a:rPr lang="es-ES" err="1"/>
              <a:t>Switzerland</a:t>
            </a:r>
            <a:endParaRPr lang="es-ES"/>
          </a:p>
        </p:txBody>
      </p:sp>
      <p:sp>
        <p:nvSpPr>
          <p:cNvPr id="6" name="Text Placeholder 5">
            <a:extLst>
              <a:ext uri="{FF2B5EF4-FFF2-40B4-BE49-F238E27FC236}">
                <a16:creationId xmlns:a16="http://schemas.microsoft.com/office/drawing/2014/main" id="{436417BF-912D-2449-89BA-FBF250F58EA2}"/>
              </a:ext>
            </a:extLst>
          </p:cNvPr>
          <p:cNvSpPr>
            <a:spLocks noGrp="1"/>
          </p:cNvSpPr>
          <p:nvPr>
            <p:ph type="body" sz="quarter" idx="13" hasCustomPrompt="1"/>
          </p:nvPr>
        </p:nvSpPr>
        <p:spPr>
          <a:xfrm>
            <a:off x="414338" y="1339453"/>
            <a:ext cx="5393531" cy="2680097"/>
          </a:xfrm>
          <a:prstGeom prst="rect">
            <a:avLst/>
          </a:prstGeom>
        </p:spPr>
        <p:txBody>
          <a:bodyPr/>
          <a:lstStyle>
            <a:lvl1pPr marL="171450" indent="-171450">
              <a:buNone/>
              <a:defRPr sz="1200">
                <a:solidFill>
                  <a:schemeClr val="bg1"/>
                </a:solidFill>
                <a:latin typeface="PP Object Sans" pitchFamily="2" charset="77"/>
              </a:defRPr>
            </a:lvl1pPr>
          </a:lstStyle>
          <a:p>
            <a:pPr lvl="0"/>
            <a:r>
              <a:rPr lang="en-US"/>
              <a:t>To replicate this slide follow the next steps: 1) Insert your main image, click the right button and “Send to back”. 2) “Insert” &gt; “Picture” &gt; “Picture from file” &gt; Select the “Liquid symbol for closing </a:t>
            </a:r>
            <a:r>
              <a:rPr lang="en-US" err="1"/>
              <a:t>slide.png</a:t>
            </a:r>
            <a:r>
              <a:rPr lang="en-US"/>
              <a:t>” image available in the source files of this PPT template) and place it on top of the liquid symbol. Click the right button and “Send backward”. 3) Now you will be able to edit both text and boxes.</a:t>
            </a:r>
          </a:p>
          <a:p>
            <a:pPr lvl="0"/>
            <a:endParaRPr lang="en-US"/>
          </a:p>
        </p:txBody>
      </p:sp>
    </p:spTree>
    <p:extLst>
      <p:ext uri="{BB962C8B-B14F-4D97-AF65-F5344CB8AC3E}">
        <p14:creationId xmlns:p14="http://schemas.microsoft.com/office/powerpoint/2010/main" val="338314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4">
            <a:alphaModFix/>
          </a:blip>
          <a:stretch>
            <a:fillRect/>
          </a:stretch>
        </p:blipFill>
        <p:spPr>
          <a:xfrm>
            <a:off x="76200" y="4491525"/>
            <a:ext cx="2668053" cy="65197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84" r:id="rId11"/>
    <p:sldLayoutId id="214748368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B3256"/>
        </a:solidFill>
        <a:effectLst/>
      </p:bgPr>
    </p:bg>
    <p:spTree>
      <p:nvGrpSpPr>
        <p:cNvPr id="1" name=""/>
        <p:cNvGrpSpPr/>
        <p:nvPr/>
      </p:nvGrpSpPr>
      <p:grpSpPr>
        <a:xfrm>
          <a:off x="0" y="0"/>
          <a:ext cx="0" cy="0"/>
          <a:chOff x="0" y="0"/>
          <a:chExt cx="0" cy="0"/>
        </a:xfrm>
      </p:grpSpPr>
      <p:sp>
        <p:nvSpPr>
          <p:cNvPr id="26" name="Marcador de número de diapositiva 25">
            <a:extLst>
              <a:ext uri="{FF2B5EF4-FFF2-40B4-BE49-F238E27FC236}">
                <a16:creationId xmlns:a16="http://schemas.microsoft.com/office/drawing/2014/main" id="{B80E9240-C699-AD4F-B2ED-3521083E5252}"/>
              </a:ext>
            </a:extLst>
          </p:cNvPr>
          <p:cNvSpPr>
            <a:spLocks noGrp="1"/>
          </p:cNvSpPr>
          <p:nvPr>
            <p:ph type="sldNum" sz="quarter" idx="4"/>
          </p:nvPr>
        </p:nvSpPr>
        <p:spPr>
          <a:xfrm>
            <a:off x="8406702" y="4849559"/>
            <a:ext cx="536159" cy="273844"/>
          </a:xfrm>
          <a:prstGeom prst="rect">
            <a:avLst/>
          </a:prstGeom>
        </p:spPr>
        <p:txBody>
          <a:bodyPr vert="horz" lIns="91440" tIns="45720" rIns="91440" bIns="45720" rtlCol="0" anchor="ctr"/>
          <a:lstStyle>
            <a:lvl1pPr algn="l">
              <a:defRPr sz="800">
                <a:solidFill>
                  <a:schemeClr val="bg1"/>
                </a:solidFill>
                <a:latin typeface="PP Object Sans" pitchFamily="2" charset="77"/>
              </a:defRPr>
            </a:lvl1pPr>
          </a:lstStyle>
          <a:p>
            <a:fld id="{1D76CC86-490B-1E4C-AF69-BBD83E4C2C31}" type="slidenum">
              <a:rPr lang="es-ES" smtClean="0"/>
              <a:pPr/>
              <a:t>‹#›</a:t>
            </a:fld>
            <a:endParaRPr lang="es-ES" sz="800"/>
          </a:p>
        </p:txBody>
      </p:sp>
    </p:spTree>
    <p:extLst>
      <p:ext uri="{BB962C8B-B14F-4D97-AF65-F5344CB8AC3E}">
        <p14:creationId xmlns:p14="http://schemas.microsoft.com/office/powerpoint/2010/main" val="58812895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0" r:id="rId3"/>
    <p:sldLayoutId id="2147483673" r:id="rId4"/>
    <p:sldLayoutId id="2147483671" r:id="rId5"/>
    <p:sldLayoutId id="2147483674" r:id="rId6"/>
    <p:sldLayoutId id="2147483679" r:id="rId7"/>
    <p:sldLayoutId id="2147483675" r:id="rId8"/>
    <p:sldLayoutId id="2147483676" r:id="rId9"/>
    <p:sldLayoutId id="2147483658" r:id="rId10"/>
    <p:sldLayoutId id="2147483664" r:id="rId11"/>
    <p:sldLayoutId id="2147483660" r:id="rId12"/>
    <p:sldLayoutId id="2147483662" r:id="rId13"/>
    <p:sldLayoutId id="2147483677" r:id="rId14"/>
    <p:sldLayoutId id="2147483678" r:id="rId15"/>
    <p:sldLayoutId id="2147483663" r:id="rId16"/>
    <p:sldLayoutId id="2147483669" r:id="rId17"/>
    <p:sldLayoutId id="2147483659" r:id="rId18"/>
    <p:sldLayoutId id="2147483680" r:id="rId19"/>
    <p:sldLayoutId id="2147483681" r:id="rId20"/>
    <p:sldLayoutId id="2147483665" r:id="rId21"/>
    <p:sldLayoutId id="2147483668" r:id="rId2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s-E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hyperlink" Target="https://portal.gdc.cancer.gov/"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www.ncbi.nlm.nih.gov/geo/"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s://www.ebi.ac.uk/gxa/sc/hom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hyperlink" Target="https://osca.bioconductor.org/quality-control.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YlRemO_TE3Y"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hyperlink" Target="https://portal.gdc.cancer.gov/"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B6549C-929C-4F6A-B112-86E0CCB2BD5E}"/>
              </a:ext>
            </a:extLst>
          </p:cNvPr>
          <p:cNvSpPr>
            <a:spLocks noGrp="1"/>
          </p:cNvSpPr>
          <p:nvPr>
            <p:ph type="ctrTitle"/>
          </p:nvPr>
        </p:nvSpPr>
        <p:spPr>
          <a:xfrm>
            <a:off x="237880" y="180805"/>
            <a:ext cx="8668239" cy="1055053"/>
          </a:xfrm>
        </p:spPr>
        <p:txBody>
          <a:bodyPr lIns="68580" tIns="34290" rIns="68580" bIns="34290" anchor="t" anchorCtr="0"/>
          <a:lstStyle/>
          <a:p>
            <a:pPr algn="ctr">
              <a:lnSpc>
                <a:spcPct val="150000"/>
              </a:lnSpc>
              <a:spcBef>
                <a:spcPts val="0"/>
              </a:spcBef>
            </a:pPr>
            <a:r>
              <a:rPr lang="en" sz="3600" b="1" dirty="0">
                <a:latin typeface="PP Object Sans"/>
              </a:rPr>
              <a:t>Medical Genomics: </a:t>
            </a:r>
            <a:br>
              <a:rPr lang="en" sz="3600" b="1" dirty="0">
                <a:latin typeface="PP Object Sans"/>
              </a:rPr>
            </a:br>
            <a:r>
              <a:rPr lang="en" sz="3600" b="1" dirty="0">
                <a:latin typeface="PP Object Sans"/>
              </a:rPr>
              <a:t>Single-cell Transcriptomics</a:t>
            </a:r>
            <a:endParaRPr lang="en" sz="3600" dirty="0">
              <a:latin typeface="PP Object Sans"/>
            </a:endParaRPr>
          </a:p>
          <a:p>
            <a:pPr algn="ctr"/>
            <a:endParaRPr lang="es-ES" sz="3600" b="1" dirty="0"/>
          </a:p>
        </p:txBody>
      </p:sp>
      <p:sp>
        <p:nvSpPr>
          <p:cNvPr id="3" name="ZoneTexte 2">
            <a:extLst>
              <a:ext uri="{FF2B5EF4-FFF2-40B4-BE49-F238E27FC236}">
                <a16:creationId xmlns:a16="http://schemas.microsoft.com/office/drawing/2014/main" id="{B9D78494-517E-4A12-AF52-40A81E8DB478}"/>
              </a:ext>
            </a:extLst>
          </p:cNvPr>
          <p:cNvSpPr txBox="1"/>
          <p:nvPr/>
        </p:nvSpPr>
        <p:spPr>
          <a:xfrm>
            <a:off x="412750" y="2020461"/>
            <a:ext cx="3984321" cy="145424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fr-FR" sz="1500" dirty="0">
              <a:solidFill>
                <a:schemeClr val="bg1"/>
              </a:solidFill>
              <a:latin typeface="PP Object Sans"/>
            </a:endParaRPr>
          </a:p>
          <a:p>
            <a:r>
              <a:rPr lang="fr-FR" sz="1500" i="1" dirty="0">
                <a:solidFill>
                  <a:schemeClr val="tx2">
                    <a:lumMod val="20000"/>
                    <a:lumOff val="80000"/>
                  </a:schemeClr>
                </a:solidFill>
                <a:latin typeface="PP Object Sans"/>
              </a:rPr>
              <a:t>N. Alcala &amp; L. Mangé</a:t>
            </a:r>
            <a:endParaRPr lang="fr-FR" sz="1500" dirty="0">
              <a:solidFill>
                <a:schemeClr val="tx2">
                  <a:lumMod val="20000"/>
                  <a:lumOff val="80000"/>
                </a:schemeClr>
              </a:solidFill>
              <a:latin typeface="PP Object Sans"/>
            </a:endParaRPr>
          </a:p>
          <a:p>
            <a:endParaRPr lang="fr-FR" sz="1500" i="1" dirty="0">
              <a:solidFill>
                <a:schemeClr val="tx2">
                  <a:lumMod val="20000"/>
                  <a:lumOff val="80000"/>
                </a:schemeClr>
              </a:solidFill>
              <a:latin typeface="PP Object Sans"/>
            </a:endParaRPr>
          </a:p>
          <a:p>
            <a:r>
              <a:rPr lang="fr-FR" sz="1500" dirty="0" err="1">
                <a:solidFill>
                  <a:schemeClr val="accent1"/>
                </a:solidFill>
                <a:latin typeface="PP Object Sans"/>
              </a:rPr>
              <a:t>Computational</a:t>
            </a:r>
            <a:r>
              <a:rPr lang="fr-FR" sz="1500" dirty="0">
                <a:solidFill>
                  <a:schemeClr val="accent1"/>
                </a:solidFill>
                <a:latin typeface="PP Object Sans"/>
              </a:rPr>
              <a:t> Cancers </a:t>
            </a:r>
            <a:r>
              <a:rPr lang="fr-FR" sz="1500" dirty="0" err="1">
                <a:solidFill>
                  <a:schemeClr val="accent1"/>
                </a:solidFill>
                <a:latin typeface="PP Object Sans"/>
              </a:rPr>
              <a:t>Genomics</a:t>
            </a:r>
            <a:r>
              <a:rPr lang="fr-FR" sz="1500" dirty="0">
                <a:solidFill>
                  <a:schemeClr val="accent1"/>
                </a:solidFill>
                <a:latin typeface="PP Object Sans"/>
              </a:rPr>
              <a:t> Team</a:t>
            </a:r>
          </a:p>
          <a:p>
            <a:endParaRPr lang="fr-FR" sz="1500" dirty="0">
              <a:solidFill>
                <a:schemeClr val="bg1"/>
              </a:solidFill>
              <a:latin typeface="PP Object Sans"/>
            </a:endParaRPr>
          </a:p>
          <a:p>
            <a:r>
              <a:rPr lang="fr-FR" sz="1500" dirty="0" err="1">
                <a:solidFill>
                  <a:schemeClr val="bg1"/>
                </a:solidFill>
                <a:latin typeface="PP Object Sans"/>
              </a:rPr>
              <a:t>November</a:t>
            </a:r>
            <a:r>
              <a:rPr lang="fr-FR" sz="1500" dirty="0">
                <a:solidFill>
                  <a:schemeClr val="bg1"/>
                </a:solidFill>
                <a:latin typeface="PP Object Sans"/>
              </a:rPr>
              <a:t> 25th 2025</a:t>
            </a:r>
          </a:p>
        </p:txBody>
      </p:sp>
    </p:spTree>
    <p:extLst>
      <p:ext uri="{BB962C8B-B14F-4D97-AF65-F5344CB8AC3E}">
        <p14:creationId xmlns:p14="http://schemas.microsoft.com/office/powerpoint/2010/main" val="1523199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Resources</a:t>
            </a:r>
            <a:endParaRPr sz="2000" b="1" i="1">
              <a:solidFill>
                <a:srgbClr val="666666"/>
              </a:solidFill>
            </a:endParaRPr>
          </a:p>
        </p:txBody>
      </p:sp>
      <p:sp>
        <p:nvSpPr>
          <p:cNvPr id="266" name="Google Shape;266;p35"/>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The Cancer Genome Atlas (TCGA) project</a:t>
            </a:r>
            <a:endParaRPr b="1"/>
          </a:p>
        </p:txBody>
      </p:sp>
      <p:sp>
        <p:nvSpPr>
          <p:cNvPr id="267" name="Google Shape;26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68" name="Google Shape;268;p35"/>
          <p:cNvSpPr txBox="1">
            <a:spLocks noGrp="1"/>
          </p:cNvSpPr>
          <p:nvPr>
            <p:ph type="body" idx="1"/>
          </p:nvPr>
        </p:nvSpPr>
        <p:spPr>
          <a:xfrm>
            <a:off x="311700" y="1585822"/>
            <a:ext cx="3878700" cy="28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Database of cancer multi-omic data for </a:t>
            </a:r>
            <a:endParaRPr sz="1400" dirty="0"/>
          </a:p>
          <a:p>
            <a:pPr marL="457200" lvl="0" indent="-317500" algn="l" rtl="0">
              <a:spcBef>
                <a:spcPts val="1600"/>
              </a:spcBef>
              <a:spcAft>
                <a:spcPts val="0"/>
              </a:spcAft>
              <a:buSzPts val="1400"/>
              <a:buChar char="●"/>
            </a:pPr>
            <a:r>
              <a:rPr lang="en" sz="1400" dirty="0"/>
              <a:t>Tumors from 33 primary sites</a:t>
            </a:r>
          </a:p>
          <a:p>
            <a:pPr indent="-317500">
              <a:spcBef>
                <a:spcPts val="1600"/>
              </a:spcBef>
              <a:buSzPts val="1400"/>
            </a:pPr>
            <a:r>
              <a:rPr lang="en-GB" sz="1400" dirty="0">
                <a:solidFill>
                  <a:schemeClr val="bg2"/>
                </a:solidFill>
                <a:latin typeface="Arial" panose="020B0604020202020204" pitchFamily="34" charset="0"/>
                <a:cs typeface="Arial" panose="020B0604020202020204" pitchFamily="34" charset="0"/>
              </a:rPr>
              <a:t>G</a:t>
            </a:r>
            <a:r>
              <a:rPr lang="en-GB" sz="1400" b="0" i="0" dirty="0">
                <a:solidFill>
                  <a:schemeClr val="bg2"/>
                </a:solidFill>
                <a:effectLst/>
                <a:latin typeface="Arial" panose="020B0604020202020204" pitchFamily="34" charset="0"/>
                <a:cs typeface="Arial" panose="020B0604020202020204" pitchFamily="34" charset="0"/>
              </a:rPr>
              <a:t>enomic, epigenomic, transcriptomic, and proteomic data</a:t>
            </a:r>
            <a:endParaRPr sz="1400" dirty="0"/>
          </a:p>
          <a:p>
            <a:pPr marL="457200" lvl="0" indent="-317500" algn="l" rtl="0">
              <a:spcBef>
                <a:spcPts val="0"/>
              </a:spcBef>
              <a:spcAft>
                <a:spcPts val="0"/>
              </a:spcAft>
              <a:buSzPts val="1400"/>
              <a:buChar char="●"/>
            </a:pPr>
            <a:r>
              <a:rPr lang="en" sz="1400" dirty="0"/>
              <a:t>RNA-seq data under controlled access (requires research institute affiliation)</a:t>
            </a:r>
            <a:endParaRPr sz="1400" dirty="0"/>
          </a:p>
          <a:p>
            <a:pPr marL="457200" lvl="0" indent="-317500" algn="l" rtl="0">
              <a:spcBef>
                <a:spcPts val="0"/>
              </a:spcBef>
              <a:spcAft>
                <a:spcPts val="0"/>
              </a:spcAft>
              <a:buSzPts val="1400"/>
              <a:buChar char="●"/>
            </a:pPr>
            <a:r>
              <a:rPr lang="en" sz="1400" dirty="0"/>
              <a:t>Processed gene expression data (read counts and FPKM) open-access</a:t>
            </a:r>
            <a:endParaRPr sz="1400" dirty="0"/>
          </a:p>
          <a:p>
            <a:pPr marL="457200" lvl="0" indent="-317500" algn="l" rtl="0">
              <a:spcBef>
                <a:spcPts val="0"/>
              </a:spcBef>
              <a:spcAft>
                <a:spcPts val="0"/>
              </a:spcAft>
              <a:buSzPts val="1400"/>
              <a:buChar char="●"/>
            </a:pPr>
            <a:r>
              <a:rPr lang="en" sz="1400" dirty="0"/>
              <a:t>Data can be visualized and basic analyses can be performed</a:t>
            </a:r>
            <a:endParaRPr sz="1400" dirty="0"/>
          </a:p>
        </p:txBody>
      </p:sp>
      <p:sp>
        <p:nvSpPr>
          <p:cNvPr id="269" name="Google Shape;269;p35"/>
          <p:cNvSpPr txBox="1"/>
          <p:nvPr/>
        </p:nvSpPr>
        <p:spPr>
          <a:xfrm>
            <a:off x="3950225" y="4007325"/>
            <a:ext cx="5013000" cy="10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Example analysis that can be performed on the GDC portal. </a:t>
            </a:r>
            <a:r>
              <a:rPr lang="en" sz="1050">
                <a:solidFill>
                  <a:srgbClr val="666666"/>
                </a:solidFill>
                <a:highlight>
                  <a:srgbClr val="FFFFFF"/>
                </a:highlight>
                <a:latin typeface="Roboto"/>
                <a:ea typeface="Roboto"/>
                <a:cs typeface="Roboto"/>
                <a:sym typeface="Roboto"/>
              </a:rPr>
              <a:t>Survival analysis in pancreatic cancer based on </a:t>
            </a:r>
            <a:r>
              <a:rPr lang="en" sz="1050" i="1">
                <a:solidFill>
                  <a:srgbClr val="666666"/>
                </a:solidFill>
                <a:highlight>
                  <a:srgbClr val="FFFFFF"/>
                </a:highlight>
                <a:latin typeface="Roboto"/>
                <a:ea typeface="Roboto"/>
                <a:cs typeface="Roboto"/>
                <a:sym typeface="Roboto"/>
              </a:rPr>
              <a:t>KRAS </a:t>
            </a:r>
            <a:r>
              <a:rPr lang="en" sz="1050">
                <a:solidFill>
                  <a:srgbClr val="666666"/>
                </a:solidFill>
                <a:highlight>
                  <a:srgbClr val="FFFFFF"/>
                </a:highlight>
                <a:latin typeface="Roboto"/>
                <a:ea typeface="Roboto"/>
                <a:cs typeface="Roboto"/>
                <a:sym typeface="Roboto"/>
              </a:rPr>
              <a:t>mutational status.</a:t>
            </a:r>
            <a:r>
              <a:rPr lang="en" sz="1050" b="1">
                <a:solidFill>
                  <a:srgbClr val="666666"/>
                </a:solidFill>
                <a:highlight>
                  <a:srgbClr val="FFFFFF"/>
                </a:highlight>
                <a:latin typeface="Roboto"/>
                <a:ea typeface="Roboto"/>
                <a:cs typeface="Roboto"/>
                <a:sym typeface="Roboto"/>
              </a:rPr>
              <a:t> </a:t>
            </a:r>
            <a:r>
              <a:rPr lang="en" sz="1050" i="1">
                <a:solidFill>
                  <a:srgbClr val="666666"/>
                </a:solidFill>
                <a:highlight>
                  <a:srgbClr val="FFFFFF"/>
                </a:highlight>
                <a:latin typeface="Roboto"/>
                <a:ea typeface="Roboto"/>
                <a:cs typeface="Roboto"/>
                <a:sym typeface="Roboto"/>
              </a:rPr>
              <a:t>Source: </a:t>
            </a:r>
            <a:r>
              <a:rPr lang="en" sz="1100" u="sng">
                <a:solidFill>
                  <a:schemeClr val="hlink"/>
                </a:solidFill>
                <a:hlinkClick r:id="rId3"/>
              </a:rPr>
              <a:t>https://portal.gdc.cancer.gov/</a:t>
            </a:r>
            <a:r>
              <a:rPr lang="en" sz="1050" i="1">
                <a:solidFill>
                  <a:srgbClr val="666666"/>
                </a:solidFill>
                <a:highlight>
                  <a:srgbClr val="FFFFFF"/>
                </a:highlight>
                <a:latin typeface="Roboto"/>
                <a:ea typeface="Roboto"/>
                <a:cs typeface="Roboto"/>
                <a:sym typeface="Roboto"/>
              </a:rPr>
              <a:t>.</a:t>
            </a:r>
            <a:endParaRPr i="1">
              <a:latin typeface="Roboto"/>
              <a:ea typeface="Roboto"/>
              <a:cs typeface="Roboto"/>
              <a:sym typeface="Roboto"/>
            </a:endParaRPr>
          </a:p>
        </p:txBody>
      </p:sp>
      <p:pic>
        <p:nvPicPr>
          <p:cNvPr id="270" name="Google Shape;270;p35"/>
          <p:cNvPicPr preferRelativeResize="0"/>
          <p:nvPr/>
        </p:nvPicPr>
        <p:blipFill>
          <a:blip r:embed="rId4">
            <a:alphaModFix/>
          </a:blip>
          <a:stretch>
            <a:fillRect/>
          </a:stretch>
        </p:blipFill>
        <p:spPr>
          <a:xfrm>
            <a:off x="4036875" y="1673275"/>
            <a:ext cx="4926201" cy="2269825"/>
          </a:xfrm>
          <a:prstGeom prst="rect">
            <a:avLst/>
          </a:prstGeom>
          <a:noFill/>
          <a:ln>
            <a:noFill/>
          </a:ln>
        </p:spPr>
      </p:pic>
    </p:spTree>
    <p:extLst>
      <p:ext uri="{BB962C8B-B14F-4D97-AF65-F5344CB8AC3E}">
        <p14:creationId xmlns:p14="http://schemas.microsoft.com/office/powerpoint/2010/main" val="24650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8">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build="p"/>
      <p:bldP spid="2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Resources</a:t>
            </a:r>
            <a:endParaRPr sz="2000" b="1" i="1">
              <a:solidFill>
                <a:srgbClr val="666666"/>
              </a:solidFill>
            </a:endParaRPr>
          </a:p>
        </p:txBody>
      </p:sp>
      <p:sp>
        <p:nvSpPr>
          <p:cNvPr id="276" name="Google Shape;276;p36"/>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The Gene Expression Omnibus (GEO) repository</a:t>
            </a:r>
            <a:endParaRPr b="1"/>
          </a:p>
        </p:txBody>
      </p:sp>
      <p:sp>
        <p:nvSpPr>
          <p:cNvPr id="277" name="Google Shape;27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78" name="Google Shape;278;p36"/>
          <p:cNvSpPr txBox="1">
            <a:spLocks noGrp="1"/>
          </p:cNvSpPr>
          <p:nvPr>
            <p:ph type="body" idx="1"/>
          </p:nvPr>
        </p:nvSpPr>
        <p:spPr>
          <a:xfrm>
            <a:off x="311700" y="1609675"/>
            <a:ext cx="4060800" cy="28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Database of expression data (arrays and RNA-seq)</a:t>
            </a:r>
            <a:endParaRPr sz="1400" dirty="0"/>
          </a:p>
          <a:p>
            <a:pPr marL="425450" indent="-285750">
              <a:spcBef>
                <a:spcPts val="1600"/>
              </a:spcBef>
              <a:buSzPts val="1400"/>
            </a:pPr>
            <a:r>
              <a:rPr lang="en" sz="1400" dirty="0"/>
              <a:t>Includes human data</a:t>
            </a:r>
          </a:p>
          <a:p>
            <a:pPr marL="425450" indent="-285750">
              <a:spcBef>
                <a:spcPts val="1600"/>
              </a:spcBef>
              <a:buSzPts val="1400"/>
            </a:pPr>
            <a:r>
              <a:rPr lang="en" sz="1400" dirty="0"/>
              <a:t>Not only cancer</a:t>
            </a:r>
            <a:endParaRPr sz="1400" dirty="0"/>
          </a:p>
          <a:p>
            <a:pPr marL="425450" indent="-285750">
              <a:buSzPts val="1400"/>
            </a:pPr>
            <a:r>
              <a:rPr lang="en" sz="1400" dirty="0"/>
              <a:t>All data is open-access</a:t>
            </a:r>
            <a:endParaRPr sz="1400" dirty="0"/>
          </a:p>
          <a:p>
            <a:pPr marL="0" lvl="0" indent="0" algn="l" rtl="0">
              <a:spcBef>
                <a:spcPts val="1600"/>
              </a:spcBef>
              <a:spcAft>
                <a:spcPts val="0"/>
              </a:spcAft>
              <a:buNone/>
            </a:pPr>
            <a:endParaRPr sz="1400" dirty="0"/>
          </a:p>
        </p:txBody>
      </p:sp>
      <p:sp>
        <p:nvSpPr>
          <p:cNvPr id="279" name="Google Shape;279;p36"/>
          <p:cNvSpPr txBox="1"/>
          <p:nvPr/>
        </p:nvSpPr>
        <p:spPr>
          <a:xfrm>
            <a:off x="4331224" y="4159725"/>
            <a:ext cx="4546500" cy="10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Web interface of the gene expression omnibus repository. </a:t>
            </a:r>
            <a:r>
              <a:rPr lang="en" sz="1050" i="1">
                <a:solidFill>
                  <a:srgbClr val="666666"/>
                </a:solidFill>
                <a:highlight>
                  <a:srgbClr val="FFFFFF"/>
                </a:highlight>
                <a:latin typeface="Roboto"/>
                <a:ea typeface="Roboto"/>
                <a:cs typeface="Roboto"/>
                <a:sym typeface="Roboto"/>
              </a:rPr>
              <a:t>Source: </a:t>
            </a:r>
            <a:r>
              <a:rPr lang="en" sz="1100" u="sng">
                <a:solidFill>
                  <a:schemeClr val="hlink"/>
                </a:solidFill>
                <a:hlinkClick r:id="rId3"/>
              </a:rPr>
              <a:t>https://www.ncbi.nlm.nih.gov/geo/</a:t>
            </a:r>
            <a:r>
              <a:rPr lang="en" sz="1050" i="1">
                <a:solidFill>
                  <a:srgbClr val="666666"/>
                </a:solidFill>
                <a:highlight>
                  <a:srgbClr val="FFFFFF"/>
                </a:highlight>
                <a:latin typeface="Roboto"/>
                <a:ea typeface="Roboto"/>
                <a:cs typeface="Roboto"/>
                <a:sym typeface="Roboto"/>
              </a:rPr>
              <a:t>.</a:t>
            </a:r>
            <a:endParaRPr i="1">
              <a:latin typeface="Roboto"/>
              <a:ea typeface="Roboto"/>
              <a:cs typeface="Roboto"/>
              <a:sym typeface="Roboto"/>
            </a:endParaRPr>
          </a:p>
        </p:txBody>
      </p:sp>
      <p:pic>
        <p:nvPicPr>
          <p:cNvPr id="280" name="Google Shape;280;p36"/>
          <p:cNvPicPr preferRelativeResize="0"/>
          <p:nvPr/>
        </p:nvPicPr>
        <p:blipFill>
          <a:blip r:embed="rId4">
            <a:alphaModFix/>
          </a:blip>
          <a:stretch>
            <a:fillRect/>
          </a:stretch>
        </p:blipFill>
        <p:spPr>
          <a:xfrm>
            <a:off x="4484325" y="1673275"/>
            <a:ext cx="3764174" cy="2480800"/>
          </a:xfrm>
          <a:prstGeom prst="rect">
            <a:avLst/>
          </a:prstGeom>
          <a:noFill/>
          <a:ln>
            <a:noFill/>
          </a:ln>
        </p:spPr>
      </p:pic>
    </p:spTree>
    <p:extLst>
      <p:ext uri="{BB962C8B-B14F-4D97-AF65-F5344CB8AC3E}">
        <p14:creationId xmlns:p14="http://schemas.microsoft.com/office/powerpoint/2010/main" val="26154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build="p"/>
      <p:bldP spid="27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Resources</a:t>
            </a:r>
            <a:endParaRPr sz="2000" b="1" i="1">
              <a:solidFill>
                <a:srgbClr val="666666"/>
              </a:solidFill>
            </a:endParaRPr>
          </a:p>
        </p:txBody>
      </p:sp>
      <p:sp>
        <p:nvSpPr>
          <p:cNvPr id="286" name="Google Shape;286;p37"/>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The Single Cell Expression Atlas</a:t>
            </a:r>
            <a:endParaRPr b="1" dirty="0"/>
          </a:p>
        </p:txBody>
      </p:sp>
      <p:sp>
        <p:nvSpPr>
          <p:cNvPr id="287" name="Google Shape;28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88" name="Google Shape;288;p37"/>
          <p:cNvSpPr txBox="1">
            <a:spLocks noGrp="1"/>
          </p:cNvSpPr>
          <p:nvPr>
            <p:ph type="body" idx="1"/>
          </p:nvPr>
        </p:nvSpPr>
        <p:spPr>
          <a:xfrm>
            <a:off x="311700" y="1609675"/>
            <a:ext cx="4060800" cy="28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Database of scRNA-seq data</a:t>
            </a:r>
            <a:endParaRPr sz="1400" dirty="0"/>
          </a:p>
          <a:p>
            <a:pPr marL="457200" lvl="0" indent="-317500" algn="l" rtl="0">
              <a:spcBef>
                <a:spcPts val="1600"/>
              </a:spcBef>
              <a:spcAft>
                <a:spcPts val="0"/>
              </a:spcAft>
              <a:buSzPts val="1400"/>
              <a:buChar char="●"/>
            </a:pPr>
            <a:r>
              <a:rPr lang="en" sz="1400" dirty="0"/>
              <a:t>Processed gene expression data (read counts) open-access</a:t>
            </a:r>
            <a:endParaRPr sz="1400" dirty="0"/>
          </a:p>
        </p:txBody>
      </p:sp>
      <p:sp>
        <p:nvSpPr>
          <p:cNvPr id="289" name="Google Shape;289;p37"/>
          <p:cNvSpPr txBox="1"/>
          <p:nvPr/>
        </p:nvSpPr>
        <p:spPr>
          <a:xfrm>
            <a:off x="4331225" y="4159725"/>
            <a:ext cx="4689900" cy="10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Web interface of the single-cell expression atlas. </a:t>
            </a:r>
            <a:r>
              <a:rPr lang="en" sz="1050">
                <a:solidFill>
                  <a:srgbClr val="666666"/>
                </a:solidFill>
                <a:highlight>
                  <a:srgbClr val="FFFFFF"/>
                </a:highlight>
                <a:latin typeface="Roboto"/>
                <a:ea typeface="Roboto"/>
                <a:cs typeface="Roboto"/>
                <a:sym typeface="Roboto"/>
              </a:rPr>
              <a:t>scRNA-seq of immune response to severe COVID-19 (t-SNE). </a:t>
            </a:r>
            <a:r>
              <a:rPr lang="en" sz="1050" i="1">
                <a:solidFill>
                  <a:srgbClr val="666666"/>
                </a:solidFill>
                <a:highlight>
                  <a:srgbClr val="FFFFFF"/>
                </a:highlight>
                <a:latin typeface="Roboto"/>
                <a:ea typeface="Roboto"/>
                <a:cs typeface="Roboto"/>
                <a:sym typeface="Roboto"/>
              </a:rPr>
              <a:t>Source: </a:t>
            </a:r>
            <a:r>
              <a:rPr lang="en" sz="1100" u="sng">
                <a:solidFill>
                  <a:schemeClr val="hlink"/>
                </a:solidFill>
                <a:hlinkClick r:id="rId3"/>
              </a:rPr>
              <a:t>https://www.ebi.ac.uk/gxa/sc/home</a:t>
            </a:r>
            <a:r>
              <a:rPr lang="en" sz="1050" i="1">
                <a:solidFill>
                  <a:srgbClr val="666666"/>
                </a:solidFill>
                <a:highlight>
                  <a:srgbClr val="FFFFFF"/>
                </a:highlight>
                <a:latin typeface="Roboto"/>
                <a:ea typeface="Roboto"/>
                <a:cs typeface="Roboto"/>
                <a:sym typeface="Roboto"/>
              </a:rPr>
              <a:t>.</a:t>
            </a:r>
            <a:endParaRPr i="1">
              <a:latin typeface="Roboto"/>
              <a:ea typeface="Roboto"/>
              <a:cs typeface="Roboto"/>
              <a:sym typeface="Roboto"/>
            </a:endParaRPr>
          </a:p>
        </p:txBody>
      </p:sp>
      <p:pic>
        <p:nvPicPr>
          <p:cNvPr id="290" name="Google Shape;290;p37"/>
          <p:cNvPicPr preferRelativeResize="0"/>
          <p:nvPr/>
        </p:nvPicPr>
        <p:blipFill>
          <a:blip r:embed="rId4">
            <a:alphaModFix/>
          </a:blip>
          <a:stretch>
            <a:fillRect/>
          </a:stretch>
        </p:blipFill>
        <p:spPr>
          <a:xfrm>
            <a:off x="4372500" y="1152475"/>
            <a:ext cx="3824143" cy="3083449"/>
          </a:xfrm>
          <a:prstGeom prst="rect">
            <a:avLst/>
          </a:prstGeom>
          <a:noFill/>
          <a:ln>
            <a:noFill/>
          </a:ln>
        </p:spPr>
      </p:pic>
    </p:spTree>
    <p:extLst>
      <p:ext uri="{BB962C8B-B14F-4D97-AF65-F5344CB8AC3E}">
        <p14:creationId xmlns:p14="http://schemas.microsoft.com/office/powerpoint/2010/main" val="339256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build="p"/>
      <p:bldP spid="2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a:extLst>
            <a:ext uri="{FF2B5EF4-FFF2-40B4-BE49-F238E27FC236}">
              <a16:creationId xmlns:a16="http://schemas.microsoft.com/office/drawing/2014/main" id="{3804DD6E-DD11-4019-8BA6-3C17CA3E6533}"/>
            </a:ext>
          </a:extLst>
        </p:cNvPr>
        <p:cNvGrpSpPr/>
        <p:nvPr/>
      </p:nvGrpSpPr>
      <p:grpSpPr>
        <a:xfrm>
          <a:off x="0" y="0"/>
          <a:ext cx="0" cy="0"/>
          <a:chOff x="0" y="0"/>
          <a:chExt cx="0" cy="0"/>
        </a:xfrm>
      </p:grpSpPr>
      <p:sp>
        <p:nvSpPr>
          <p:cNvPr id="285" name="Google Shape;285;p37">
            <a:extLst>
              <a:ext uri="{FF2B5EF4-FFF2-40B4-BE49-F238E27FC236}">
                <a16:creationId xmlns:a16="http://schemas.microsoft.com/office/drawing/2014/main" id="{12A79242-78A0-E0EC-0B49-722081FE0D71}"/>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Resources</a:t>
            </a:r>
            <a:endParaRPr sz="2000" b="1" i="1">
              <a:solidFill>
                <a:srgbClr val="666666"/>
              </a:solidFill>
            </a:endParaRPr>
          </a:p>
        </p:txBody>
      </p:sp>
      <p:sp>
        <p:nvSpPr>
          <p:cNvPr id="286" name="Google Shape;286;p37">
            <a:extLst>
              <a:ext uri="{FF2B5EF4-FFF2-40B4-BE49-F238E27FC236}">
                <a16:creationId xmlns:a16="http://schemas.microsoft.com/office/drawing/2014/main" id="{A1836A2C-8EE7-60B3-7349-6BF36B6050CE}"/>
              </a:ext>
            </a:extLst>
          </p:cNvPr>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The Cell x gene database</a:t>
            </a:r>
            <a:endParaRPr b="1" dirty="0"/>
          </a:p>
        </p:txBody>
      </p:sp>
      <p:sp>
        <p:nvSpPr>
          <p:cNvPr id="287" name="Google Shape;287;p37">
            <a:extLst>
              <a:ext uri="{FF2B5EF4-FFF2-40B4-BE49-F238E27FC236}">
                <a16:creationId xmlns:a16="http://schemas.microsoft.com/office/drawing/2014/main" id="{643FF736-2EF8-105B-9990-8B4120E0CADA}"/>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88" name="Google Shape;288;p37">
            <a:extLst>
              <a:ext uri="{FF2B5EF4-FFF2-40B4-BE49-F238E27FC236}">
                <a16:creationId xmlns:a16="http://schemas.microsoft.com/office/drawing/2014/main" id="{13200A63-52B9-F106-46EE-3E86F37819A8}"/>
              </a:ext>
            </a:extLst>
          </p:cNvPr>
          <p:cNvSpPr txBox="1">
            <a:spLocks noGrp="1"/>
          </p:cNvSpPr>
          <p:nvPr>
            <p:ph type="body" idx="1"/>
          </p:nvPr>
        </p:nvSpPr>
        <p:spPr>
          <a:xfrm>
            <a:off x="311700" y="1609675"/>
            <a:ext cx="2526916" cy="28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Database of scRNA-seq data</a:t>
            </a:r>
            <a:endParaRPr sz="1400" dirty="0"/>
          </a:p>
          <a:p>
            <a:pPr marL="457200" lvl="0" indent="-317500" algn="l" rtl="0">
              <a:spcBef>
                <a:spcPts val="1600"/>
              </a:spcBef>
              <a:spcAft>
                <a:spcPts val="0"/>
              </a:spcAft>
              <a:buSzPts val="1400"/>
              <a:buChar char="●"/>
            </a:pPr>
            <a:r>
              <a:rPr lang="en-GB" sz="1400" dirty="0"/>
              <a:t>D</a:t>
            </a:r>
            <a:r>
              <a:rPr lang="en" sz="1400" dirty="0"/>
              <a:t>ownload datasets</a:t>
            </a:r>
            <a:endParaRPr sz="1400" dirty="0"/>
          </a:p>
        </p:txBody>
      </p:sp>
      <p:pic>
        <p:nvPicPr>
          <p:cNvPr id="3" name="Picture 2" descr="A screenshot of a computer&#10;&#10;AI-generated content may be incorrect.">
            <a:extLst>
              <a:ext uri="{FF2B5EF4-FFF2-40B4-BE49-F238E27FC236}">
                <a16:creationId xmlns:a16="http://schemas.microsoft.com/office/drawing/2014/main" id="{ACFE981F-FA40-9CA2-2635-B7EBC54E2180}"/>
              </a:ext>
            </a:extLst>
          </p:cNvPr>
          <p:cNvPicPr>
            <a:picLocks noChangeAspect="1"/>
          </p:cNvPicPr>
          <p:nvPr/>
        </p:nvPicPr>
        <p:blipFill>
          <a:blip r:embed="rId3"/>
          <a:stretch>
            <a:fillRect/>
          </a:stretch>
        </p:blipFill>
        <p:spPr>
          <a:xfrm>
            <a:off x="127220" y="2571750"/>
            <a:ext cx="4572000" cy="1833638"/>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D443D093-C3DD-429B-4D97-145FC5126E0D}"/>
              </a:ext>
            </a:extLst>
          </p:cNvPr>
          <p:cNvPicPr>
            <a:picLocks noChangeAspect="1"/>
          </p:cNvPicPr>
          <p:nvPr/>
        </p:nvPicPr>
        <p:blipFill>
          <a:blip r:embed="rId4"/>
          <a:stretch>
            <a:fillRect/>
          </a:stretch>
        </p:blipFill>
        <p:spPr>
          <a:xfrm>
            <a:off x="4798588" y="2571750"/>
            <a:ext cx="4194337" cy="1833638"/>
          </a:xfrm>
          <a:prstGeom prst="rect">
            <a:avLst/>
          </a:prstGeom>
        </p:spPr>
      </p:pic>
      <p:sp>
        <p:nvSpPr>
          <p:cNvPr id="6" name="Google Shape;288;p37">
            <a:extLst>
              <a:ext uri="{FF2B5EF4-FFF2-40B4-BE49-F238E27FC236}">
                <a16:creationId xmlns:a16="http://schemas.microsoft.com/office/drawing/2014/main" id="{C133A333-5D7D-C658-9543-601AFFB8C275}"/>
              </a:ext>
            </a:extLst>
          </p:cNvPr>
          <p:cNvSpPr txBox="1">
            <a:spLocks/>
          </p:cNvSpPr>
          <p:nvPr/>
        </p:nvSpPr>
        <p:spPr>
          <a:xfrm>
            <a:off x="4883700" y="1673275"/>
            <a:ext cx="3846832" cy="283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endParaRPr lang="en-GB" sz="1400" dirty="0"/>
          </a:p>
          <a:p>
            <a:pPr indent="-317500">
              <a:spcBef>
                <a:spcPts val="1600"/>
              </a:spcBef>
              <a:buSzPts val="1400"/>
            </a:pPr>
            <a:r>
              <a:rPr lang="en-GB" sz="1400" dirty="0"/>
              <a:t>Study gene expression of cell types</a:t>
            </a:r>
          </a:p>
        </p:txBody>
      </p:sp>
      <p:pic>
        <p:nvPicPr>
          <p:cNvPr id="8" name="Picture 7" descr="A white text on a black background&#10;&#10;AI-generated content may be incorrect.">
            <a:extLst>
              <a:ext uri="{FF2B5EF4-FFF2-40B4-BE49-F238E27FC236}">
                <a16:creationId xmlns:a16="http://schemas.microsoft.com/office/drawing/2014/main" id="{34EB662A-8336-03A3-5768-1B97189B3EF4}"/>
              </a:ext>
            </a:extLst>
          </p:cNvPr>
          <p:cNvPicPr>
            <a:picLocks noChangeAspect="1"/>
          </p:cNvPicPr>
          <p:nvPr/>
        </p:nvPicPr>
        <p:blipFill>
          <a:blip r:embed="rId5"/>
          <a:stretch>
            <a:fillRect/>
          </a:stretch>
        </p:blipFill>
        <p:spPr>
          <a:xfrm>
            <a:off x="3357848" y="1128079"/>
            <a:ext cx="2526917" cy="569592"/>
          </a:xfrm>
          <a:prstGeom prst="rect">
            <a:avLst/>
          </a:prstGeom>
        </p:spPr>
      </p:pic>
    </p:spTree>
    <p:extLst>
      <p:ext uri="{BB962C8B-B14F-4D97-AF65-F5344CB8AC3E}">
        <p14:creationId xmlns:p14="http://schemas.microsoft.com/office/powerpoint/2010/main" val="215005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b="1" dirty="0">
                <a:solidFill>
                  <a:srgbClr val="152243"/>
                </a:solidFill>
              </a:rPr>
              <a:t> </a:t>
            </a:r>
            <a:r>
              <a:rPr lang="en" sz="2000" b="1" dirty="0">
                <a:solidFill>
                  <a:srgbClr val="666666"/>
                </a:solidFill>
              </a:rPr>
              <a:t>| </a:t>
            </a:r>
            <a:r>
              <a:rPr lang="en" sz="2000" b="1" i="1" dirty="0">
                <a:solidFill>
                  <a:srgbClr val="666666"/>
                </a:solidFill>
              </a:rPr>
              <a:t>Concepts</a:t>
            </a:r>
            <a:endParaRPr sz="2000" b="1" i="1" dirty="0">
              <a:solidFill>
                <a:srgbClr val="666666"/>
              </a:solidFill>
            </a:endParaRPr>
          </a:p>
        </p:txBody>
      </p:sp>
      <p:sp>
        <p:nvSpPr>
          <p:cNvPr id="180" name="Google Shape;18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914683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b="1" dirty="0">
                <a:solidFill>
                  <a:srgbClr val="152243"/>
                </a:solidFill>
              </a:rPr>
              <a:t> </a:t>
            </a:r>
            <a:r>
              <a:rPr lang="en" sz="2000" b="1" dirty="0">
                <a:solidFill>
                  <a:srgbClr val="666666"/>
                </a:solidFill>
              </a:rPr>
              <a:t>| </a:t>
            </a:r>
            <a:r>
              <a:rPr lang="en" sz="2000" b="1" i="1" dirty="0">
                <a:solidFill>
                  <a:srgbClr val="666666"/>
                </a:solidFill>
              </a:rPr>
              <a:t>Concepts</a:t>
            </a:r>
            <a:endParaRPr sz="2000" b="1" i="1" dirty="0">
              <a:solidFill>
                <a:srgbClr val="666666"/>
              </a:solidFill>
            </a:endParaRPr>
          </a:p>
        </p:txBody>
      </p:sp>
      <p:sp>
        <p:nvSpPr>
          <p:cNvPr id="178" name="Google Shape;178;p26"/>
          <p:cNvSpPr txBox="1">
            <a:spLocks noGrp="1"/>
          </p:cNvSpPr>
          <p:nvPr>
            <p:ph type="body" idx="1"/>
          </p:nvPr>
        </p:nvSpPr>
        <p:spPr>
          <a:xfrm>
            <a:off x="311700" y="1256250"/>
            <a:ext cx="5349629" cy="2631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solidFill>
                  <a:schemeClr val="bg2"/>
                </a:solidFill>
              </a:rPr>
              <a:t>What</a:t>
            </a:r>
            <a:r>
              <a:rPr lang="en" sz="1400" dirty="0">
                <a:solidFill>
                  <a:schemeClr val="bg2"/>
                </a:solidFill>
              </a:rPr>
              <a:t>: </a:t>
            </a:r>
            <a:r>
              <a:rPr lang="en" sz="1400" dirty="0"/>
              <a:t>Quantify the level of expression of genes of each individual cell of a tissue</a:t>
            </a:r>
            <a:endParaRPr lang="en" sz="1400" dirty="0">
              <a:solidFill>
                <a:schemeClr val="tx1"/>
              </a:solidFill>
            </a:endParaRPr>
          </a:p>
        </p:txBody>
      </p:sp>
      <p:sp>
        <p:nvSpPr>
          <p:cNvPr id="180" name="Google Shape;18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Image 2">
            <a:extLst>
              <a:ext uri="{FF2B5EF4-FFF2-40B4-BE49-F238E27FC236}">
                <a16:creationId xmlns:a16="http://schemas.microsoft.com/office/drawing/2014/main" id="{1F7F1018-F27F-494B-9BD8-E6470E0DDB63}"/>
              </a:ext>
            </a:extLst>
          </p:cNvPr>
          <p:cNvPicPr>
            <a:picLocks noChangeAspect="1"/>
          </p:cNvPicPr>
          <p:nvPr/>
        </p:nvPicPr>
        <p:blipFill>
          <a:blip r:embed="rId3"/>
          <a:stretch>
            <a:fillRect/>
          </a:stretch>
        </p:blipFill>
        <p:spPr>
          <a:xfrm>
            <a:off x="5813616" y="1083350"/>
            <a:ext cx="3130550" cy="850650"/>
          </a:xfrm>
          <a:prstGeom prst="rect">
            <a:avLst/>
          </a:prstGeom>
        </p:spPr>
      </p:pic>
      <p:pic>
        <p:nvPicPr>
          <p:cNvPr id="3" name="Image 3" descr="Une image contenant carte&#10;&#10;Description générée automatiquement">
            <a:extLst>
              <a:ext uri="{FF2B5EF4-FFF2-40B4-BE49-F238E27FC236}">
                <a16:creationId xmlns:a16="http://schemas.microsoft.com/office/drawing/2014/main" id="{FB520319-1642-FFD1-78D0-EBC769E0521E}"/>
              </a:ext>
            </a:extLst>
          </p:cNvPr>
          <p:cNvPicPr>
            <a:picLocks noChangeAspect="1"/>
          </p:cNvPicPr>
          <p:nvPr/>
        </p:nvPicPr>
        <p:blipFill>
          <a:blip r:embed="rId4"/>
          <a:stretch>
            <a:fillRect/>
          </a:stretch>
        </p:blipFill>
        <p:spPr>
          <a:xfrm>
            <a:off x="7023190" y="2057096"/>
            <a:ext cx="1947183" cy="253201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b="1" dirty="0">
                <a:solidFill>
                  <a:srgbClr val="152243"/>
                </a:solidFill>
              </a:rPr>
              <a:t> </a:t>
            </a:r>
            <a:r>
              <a:rPr lang="en" sz="2000" b="1" dirty="0">
                <a:solidFill>
                  <a:srgbClr val="666666"/>
                </a:solidFill>
              </a:rPr>
              <a:t>| </a:t>
            </a:r>
            <a:r>
              <a:rPr lang="en" sz="2000" b="1" i="1" dirty="0">
                <a:solidFill>
                  <a:srgbClr val="666666"/>
                </a:solidFill>
              </a:rPr>
              <a:t>Concepts</a:t>
            </a:r>
            <a:endParaRPr sz="2000" b="1" i="1" dirty="0">
              <a:solidFill>
                <a:srgbClr val="666666"/>
              </a:solidFill>
            </a:endParaRPr>
          </a:p>
        </p:txBody>
      </p:sp>
      <p:sp>
        <p:nvSpPr>
          <p:cNvPr id="178" name="Google Shape;178;p26"/>
          <p:cNvSpPr txBox="1">
            <a:spLocks noGrp="1"/>
          </p:cNvSpPr>
          <p:nvPr>
            <p:ph type="body" idx="1"/>
          </p:nvPr>
        </p:nvSpPr>
        <p:spPr>
          <a:xfrm>
            <a:off x="311700" y="1256250"/>
            <a:ext cx="5349629" cy="2631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solidFill>
                  <a:schemeClr val="bg2"/>
                </a:solidFill>
              </a:rPr>
              <a:t>What</a:t>
            </a:r>
            <a:r>
              <a:rPr lang="en" sz="1400" dirty="0">
                <a:solidFill>
                  <a:schemeClr val="bg2"/>
                </a:solidFill>
              </a:rPr>
              <a:t>: </a:t>
            </a:r>
            <a:r>
              <a:rPr lang="en" sz="1400" dirty="0"/>
              <a:t>Quantify the level of expression of genes of each individual cell of a tissue</a:t>
            </a:r>
          </a:p>
          <a:p>
            <a:pPr marL="0" lvl="0" indent="0" algn="l" rtl="0">
              <a:lnSpc>
                <a:spcPct val="100000"/>
              </a:lnSpc>
              <a:spcBef>
                <a:spcPts val="0"/>
              </a:spcBef>
              <a:spcAft>
                <a:spcPts val="0"/>
              </a:spcAft>
              <a:buNone/>
            </a:pPr>
            <a:endParaRPr lang="en" sz="1400" dirty="0">
              <a:solidFill>
                <a:schemeClr val="bg2"/>
              </a:solidFill>
              <a:latin typeface="Arial" panose="020B0604020202020204" pitchFamily="34" charset="0"/>
              <a:cs typeface="Arial" panose="020B0604020202020204" pitchFamily="34" charset="0"/>
            </a:endParaRPr>
          </a:p>
          <a:p>
            <a:pPr marL="0" indent="0">
              <a:lnSpc>
                <a:spcPct val="100000"/>
              </a:lnSpc>
              <a:buNone/>
            </a:pPr>
            <a:r>
              <a:rPr lang="en" sz="1400" b="1" dirty="0">
                <a:solidFill>
                  <a:schemeClr val="bg2"/>
                </a:solidFill>
                <a:latin typeface="Arial" panose="020B0604020202020204" pitchFamily="34" charset="0"/>
                <a:cs typeface="Arial" panose="020B0604020202020204" pitchFamily="34" charset="0"/>
              </a:rPr>
              <a:t>Why</a:t>
            </a:r>
            <a:r>
              <a:rPr lang="en" sz="1400" dirty="0">
                <a:solidFill>
                  <a:schemeClr val="bg2"/>
                </a:solidFill>
                <a:latin typeface="Arial" panose="020B0604020202020204" pitchFamily="34" charset="0"/>
                <a:cs typeface="Arial" panose="020B0604020202020204" pitchFamily="34" charset="0"/>
              </a:rPr>
              <a:t>: </a:t>
            </a:r>
          </a:p>
          <a:p>
            <a:pPr marL="285750" indent="-285750">
              <a:lnSpc>
                <a:spcPct val="100000"/>
              </a:lnSpc>
              <a:buFont typeface="Arial" panose="020B0604020202020204" pitchFamily="34" charset="0"/>
              <a:buChar char="•"/>
            </a:pPr>
            <a:r>
              <a:rPr lang="en" sz="1400" dirty="0">
                <a:solidFill>
                  <a:schemeClr val="bg2"/>
                </a:solidFill>
              </a:rPr>
              <a:t>Track cell differentiation </a:t>
            </a:r>
          </a:p>
          <a:p>
            <a:pPr marL="285750" indent="-285750">
              <a:lnSpc>
                <a:spcPct val="100000"/>
              </a:lnSpc>
              <a:buFont typeface="Arial" panose="020B0604020202020204" pitchFamily="34" charset="0"/>
              <a:buChar char="•"/>
            </a:pPr>
            <a:r>
              <a:rPr lang="en" sz="1400" b="1" dirty="0">
                <a:solidFill>
                  <a:schemeClr val="bg2"/>
                </a:solidFill>
              </a:rPr>
              <a:t>Quantify tissue heterogeneity</a:t>
            </a:r>
            <a:r>
              <a:rPr lang="en-US" sz="1400" b="1" dirty="0">
                <a:solidFill>
                  <a:schemeClr val="bg2"/>
                </a:solidFill>
              </a:rPr>
              <a:t> </a:t>
            </a:r>
          </a:p>
          <a:p>
            <a:pPr marL="285750" indent="-285750">
              <a:lnSpc>
                <a:spcPct val="100000"/>
              </a:lnSpc>
              <a:buFont typeface="Arial" panose="020B0604020202020204" pitchFamily="34" charset="0"/>
              <a:buChar char="•"/>
            </a:pPr>
            <a:r>
              <a:rPr lang="en-US" sz="1400" dirty="0">
                <a:solidFill>
                  <a:schemeClr val="bg2"/>
                </a:solidFill>
              </a:rPr>
              <a:t>Q</a:t>
            </a:r>
            <a:r>
              <a:rPr lang="en" sz="1400" dirty="0">
                <a:solidFill>
                  <a:schemeClr val="bg2"/>
                </a:solidFill>
              </a:rPr>
              <a:t>uantify diversity of microbiome…</a:t>
            </a:r>
          </a:p>
          <a:p>
            <a:pPr marL="0" lvl="0" indent="0" algn="l" rtl="0">
              <a:lnSpc>
                <a:spcPct val="100000"/>
              </a:lnSpc>
              <a:spcBef>
                <a:spcPts val="0"/>
              </a:spcBef>
              <a:spcAft>
                <a:spcPts val="0"/>
              </a:spcAft>
              <a:buNone/>
            </a:pPr>
            <a:endParaRPr lang="en" sz="1400" dirty="0">
              <a:solidFill>
                <a:schemeClr val="bg2"/>
              </a:solidFill>
            </a:endParaRPr>
          </a:p>
          <a:p>
            <a:pPr marL="0" lvl="0" indent="0" algn="l" rtl="0">
              <a:lnSpc>
                <a:spcPct val="100000"/>
              </a:lnSpc>
              <a:spcBef>
                <a:spcPts val="1600"/>
              </a:spcBef>
              <a:spcAft>
                <a:spcPts val="1600"/>
              </a:spcAft>
              <a:buNone/>
            </a:pPr>
            <a:endParaRPr lang="en" sz="1400" dirty="0">
              <a:solidFill>
                <a:schemeClr val="bg2"/>
              </a:solidFill>
            </a:endParaRPr>
          </a:p>
        </p:txBody>
      </p:sp>
      <p:sp>
        <p:nvSpPr>
          <p:cNvPr id="180" name="Google Shape;18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Image 2">
            <a:extLst>
              <a:ext uri="{FF2B5EF4-FFF2-40B4-BE49-F238E27FC236}">
                <a16:creationId xmlns:a16="http://schemas.microsoft.com/office/drawing/2014/main" id="{1F7F1018-F27F-494B-9BD8-E6470E0DDB63}"/>
              </a:ext>
            </a:extLst>
          </p:cNvPr>
          <p:cNvPicPr>
            <a:picLocks noChangeAspect="1"/>
          </p:cNvPicPr>
          <p:nvPr/>
        </p:nvPicPr>
        <p:blipFill>
          <a:blip r:embed="rId3"/>
          <a:stretch>
            <a:fillRect/>
          </a:stretch>
        </p:blipFill>
        <p:spPr>
          <a:xfrm>
            <a:off x="5813616" y="1083350"/>
            <a:ext cx="3130550" cy="850650"/>
          </a:xfrm>
          <a:prstGeom prst="rect">
            <a:avLst/>
          </a:prstGeom>
        </p:spPr>
      </p:pic>
      <p:pic>
        <p:nvPicPr>
          <p:cNvPr id="3" name="Image 3" descr="Une image contenant carte&#10;&#10;Description générée automatiquement">
            <a:extLst>
              <a:ext uri="{FF2B5EF4-FFF2-40B4-BE49-F238E27FC236}">
                <a16:creationId xmlns:a16="http://schemas.microsoft.com/office/drawing/2014/main" id="{FB520319-1642-FFD1-78D0-EBC769E0521E}"/>
              </a:ext>
            </a:extLst>
          </p:cNvPr>
          <p:cNvPicPr>
            <a:picLocks noChangeAspect="1"/>
          </p:cNvPicPr>
          <p:nvPr/>
        </p:nvPicPr>
        <p:blipFill>
          <a:blip r:embed="rId4"/>
          <a:stretch>
            <a:fillRect/>
          </a:stretch>
        </p:blipFill>
        <p:spPr>
          <a:xfrm>
            <a:off x="7023190" y="2057096"/>
            <a:ext cx="1947183" cy="2532018"/>
          </a:xfrm>
          <a:prstGeom prst="rect">
            <a:avLst/>
          </a:prstGeom>
        </p:spPr>
      </p:pic>
    </p:spTree>
    <p:extLst>
      <p:ext uri="{BB962C8B-B14F-4D97-AF65-F5344CB8AC3E}">
        <p14:creationId xmlns:p14="http://schemas.microsoft.com/office/powerpoint/2010/main" val="665183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b="1" dirty="0">
                <a:solidFill>
                  <a:srgbClr val="152243"/>
                </a:solidFill>
              </a:rPr>
              <a:t> </a:t>
            </a:r>
            <a:r>
              <a:rPr lang="en" sz="2000" b="1" dirty="0">
                <a:solidFill>
                  <a:srgbClr val="666666"/>
                </a:solidFill>
              </a:rPr>
              <a:t>| </a:t>
            </a:r>
            <a:r>
              <a:rPr lang="en" sz="2000" b="1" i="1" dirty="0">
                <a:solidFill>
                  <a:srgbClr val="666666"/>
                </a:solidFill>
              </a:rPr>
              <a:t>Concepts</a:t>
            </a:r>
            <a:endParaRPr sz="2000" b="1" i="1" dirty="0">
              <a:solidFill>
                <a:srgbClr val="666666"/>
              </a:solidFill>
            </a:endParaRPr>
          </a:p>
        </p:txBody>
      </p:sp>
      <p:sp>
        <p:nvSpPr>
          <p:cNvPr id="178" name="Google Shape;178;p26"/>
          <p:cNvSpPr txBox="1">
            <a:spLocks noGrp="1"/>
          </p:cNvSpPr>
          <p:nvPr>
            <p:ph type="body" idx="1"/>
          </p:nvPr>
        </p:nvSpPr>
        <p:spPr>
          <a:xfrm>
            <a:off x="311700" y="1256249"/>
            <a:ext cx="8709458" cy="312491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b="1" dirty="0">
                <a:solidFill>
                  <a:schemeClr val="bg2"/>
                </a:solidFill>
              </a:rPr>
              <a:t>Example:</a:t>
            </a:r>
          </a:p>
          <a:p>
            <a:pPr marL="0" lvl="0" indent="0" algn="l" rtl="0">
              <a:lnSpc>
                <a:spcPct val="100000"/>
              </a:lnSpc>
              <a:spcBef>
                <a:spcPts val="0"/>
              </a:spcBef>
              <a:spcAft>
                <a:spcPts val="0"/>
              </a:spcAft>
              <a:buNone/>
            </a:pPr>
            <a:endParaRPr lang="en-GB" sz="1400" b="1" dirty="0">
              <a:solidFill>
                <a:schemeClr val="bg2"/>
              </a:solidFill>
            </a:endParaRPr>
          </a:p>
          <a:p>
            <a:pPr marL="285750" indent="-285750">
              <a:lnSpc>
                <a:spcPct val="100000"/>
              </a:lnSpc>
              <a:buFont typeface="Arial" panose="020B0604020202020204" pitchFamily="34" charset="0"/>
              <a:buChar char="•"/>
            </a:pPr>
            <a:r>
              <a:rPr lang="en-GB" sz="1400" dirty="0">
                <a:solidFill>
                  <a:schemeClr val="bg2"/>
                </a:solidFill>
              </a:rPr>
              <a:t>GBM is an aggressive brain cancer</a:t>
            </a:r>
          </a:p>
          <a:p>
            <a:pPr marL="285750" indent="-285750">
              <a:lnSpc>
                <a:spcPct val="100000"/>
              </a:lnSpc>
              <a:buFont typeface="Arial" panose="020B0604020202020204" pitchFamily="34" charset="0"/>
              <a:buChar char="•"/>
            </a:pPr>
            <a:r>
              <a:rPr lang="en-GB" sz="1400" dirty="0" err="1">
                <a:solidFill>
                  <a:schemeClr val="bg2"/>
                </a:solidFill>
              </a:rPr>
              <a:t>Tumors</a:t>
            </a:r>
            <a:r>
              <a:rPr lang="en-GB" sz="1400" dirty="0">
                <a:solidFill>
                  <a:schemeClr val="bg2"/>
                </a:solidFill>
              </a:rPr>
              <a:t> show a lot of heterogeneity, </a:t>
            </a:r>
          </a:p>
          <a:p>
            <a:pPr marL="0" indent="0">
              <a:lnSpc>
                <a:spcPct val="100000"/>
              </a:lnSpc>
              <a:buNone/>
            </a:pPr>
            <a:r>
              <a:rPr lang="en-GB" sz="1400" dirty="0">
                <a:solidFill>
                  <a:schemeClr val="bg2"/>
                </a:solidFill>
              </a:rPr>
              <a:t>but at the time it was unclear if all different cellular</a:t>
            </a:r>
          </a:p>
          <a:p>
            <a:pPr marL="0" indent="0">
              <a:lnSpc>
                <a:spcPct val="100000"/>
              </a:lnSpc>
              <a:buNone/>
            </a:pPr>
            <a:r>
              <a:rPr lang="en-GB" sz="1400" dirty="0">
                <a:solidFill>
                  <a:schemeClr val="bg2"/>
                </a:solidFill>
              </a:rPr>
              <a:t>profiles coexisted in individual </a:t>
            </a:r>
            <a:r>
              <a:rPr lang="en-GB" sz="1400" dirty="0" err="1">
                <a:solidFill>
                  <a:schemeClr val="bg2"/>
                </a:solidFill>
              </a:rPr>
              <a:t>tumors</a:t>
            </a:r>
            <a:r>
              <a:rPr lang="en-GB" sz="1400" dirty="0">
                <a:solidFill>
                  <a:schemeClr val="bg2"/>
                </a:solidFill>
              </a:rPr>
              <a:t> </a:t>
            </a:r>
          </a:p>
          <a:p>
            <a:pPr marL="0" indent="0">
              <a:lnSpc>
                <a:spcPct val="100000"/>
              </a:lnSpc>
              <a:buNone/>
            </a:pPr>
            <a:endParaRPr lang="en-GB" sz="1400" dirty="0">
              <a:solidFill>
                <a:schemeClr val="bg2"/>
              </a:solidFill>
            </a:endParaRPr>
          </a:p>
          <a:p>
            <a:pPr marL="285750" indent="-285750">
              <a:lnSpc>
                <a:spcPct val="100000"/>
              </a:lnSpc>
              <a:buFont typeface="Arial" panose="020B0604020202020204" pitchFamily="34" charset="0"/>
              <a:buChar char="•"/>
            </a:pPr>
            <a:r>
              <a:rPr lang="en-GB" sz="1400" dirty="0">
                <a:solidFill>
                  <a:schemeClr val="bg2"/>
                </a:solidFill>
              </a:rPr>
              <a:t>Authors used </a:t>
            </a:r>
            <a:r>
              <a:rPr lang="en-GB" sz="1400" dirty="0" err="1">
                <a:solidFill>
                  <a:schemeClr val="bg2"/>
                </a:solidFill>
              </a:rPr>
              <a:t>scRNAseq</a:t>
            </a:r>
            <a:r>
              <a:rPr lang="en-GB" sz="1400" dirty="0">
                <a:solidFill>
                  <a:schemeClr val="bg2"/>
                </a:solidFill>
              </a:rPr>
              <a:t>:</a:t>
            </a:r>
          </a:p>
          <a:p>
            <a:pPr marL="742950" lvl="1" indent="-285750">
              <a:lnSpc>
                <a:spcPct val="100000"/>
              </a:lnSpc>
              <a:buFont typeface="Arial" panose="020B0604020202020204" pitchFamily="34" charset="0"/>
              <a:buChar char="•"/>
            </a:pPr>
            <a:r>
              <a:rPr lang="en-GB" dirty="0"/>
              <a:t>Concluded that individual </a:t>
            </a:r>
            <a:r>
              <a:rPr lang="en-GB" dirty="0" err="1"/>
              <a:t>tumors</a:t>
            </a:r>
            <a:r>
              <a:rPr lang="en-GB" dirty="0"/>
              <a:t> are a mosaic of the cellular profiles, which explains their resistance to therapy</a:t>
            </a:r>
          </a:p>
          <a:p>
            <a:pPr marL="742950" lvl="1" indent="-285750">
              <a:lnSpc>
                <a:spcPct val="100000"/>
              </a:lnSpc>
              <a:buFont typeface="Arial" panose="020B0604020202020204" pitchFamily="34" charset="0"/>
              <a:buChar char="•"/>
            </a:pPr>
            <a:r>
              <a:rPr lang="en-GB" dirty="0"/>
              <a:t>Identified a spectrum of cellular states &amp; which ones could be potential therapeutic targets</a:t>
            </a:r>
          </a:p>
          <a:p>
            <a:pPr marL="742950" lvl="1" indent="-285750">
              <a:lnSpc>
                <a:spcPct val="100000"/>
              </a:lnSpc>
              <a:buFont typeface="Arial" panose="020B0604020202020204" pitchFamily="34" charset="0"/>
              <a:buChar char="•"/>
            </a:pPr>
            <a:endParaRPr lang="en-GB" sz="1400" dirty="0">
              <a:solidFill>
                <a:schemeClr val="bg2"/>
              </a:solidFill>
            </a:endParaRPr>
          </a:p>
          <a:p>
            <a:pPr marL="742950" lvl="1" indent="-285750">
              <a:lnSpc>
                <a:spcPct val="100000"/>
              </a:lnSpc>
              <a:buFont typeface="Arial" panose="020B0604020202020204" pitchFamily="34" charset="0"/>
              <a:buChar char="•"/>
            </a:pPr>
            <a:endParaRPr lang="en-GB" dirty="0">
              <a:solidFill>
                <a:schemeClr val="bg2"/>
              </a:solidFill>
            </a:endParaRPr>
          </a:p>
          <a:p>
            <a:pPr marL="0" lvl="0" indent="0" algn="l" rtl="0">
              <a:lnSpc>
                <a:spcPct val="100000"/>
              </a:lnSpc>
              <a:spcBef>
                <a:spcPts val="0"/>
              </a:spcBef>
              <a:spcAft>
                <a:spcPts val="0"/>
              </a:spcAft>
              <a:buNone/>
            </a:pPr>
            <a:endParaRPr lang="en" sz="1400" dirty="0">
              <a:solidFill>
                <a:schemeClr val="bg2"/>
              </a:solidFill>
            </a:endParaRPr>
          </a:p>
          <a:p>
            <a:pPr marL="0" lvl="0" indent="0" algn="l" rtl="0">
              <a:lnSpc>
                <a:spcPct val="100000"/>
              </a:lnSpc>
              <a:spcBef>
                <a:spcPts val="0"/>
              </a:spcBef>
              <a:spcAft>
                <a:spcPts val="0"/>
              </a:spcAft>
              <a:buNone/>
            </a:pPr>
            <a:endParaRPr lang="en" sz="1400" dirty="0">
              <a:solidFill>
                <a:schemeClr val="bg2"/>
              </a:solidFill>
            </a:endParaRPr>
          </a:p>
          <a:p>
            <a:pPr marL="0" lvl="0" indent="0" algn="l" rtl="0">
              <a:lnSpc>
                <a:spcPct val="100000"/>
              </a:lnSpc>
              <a:spcBef>
                <a:spcPts val="1600"/>
              </a:spcBef>
              <a:spcAft>
                <a:spcPts val="1600"/>
              </a:spcAft>
              <a:buNone/>
            </a:pPr>
            <a:endParaRPr lang="en" sz="1400" dirty="0">
              <a:solidFill>
                <a:schemeClr val="bg2"/>
              </a:solidFill>
            </a:endParaRPr>
          </a:p>
        </p:txBody>
      </p:sp>
      <p:sp>
        <p:nvSpPr>
          <p:cNvPr id="180" name="Google Shape;18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5" name="Picture 4" descr="A screenshot of a video&#10;&#10;Description automatically generated">
            <a:extLst>
              <a:ext uri="{FF2B5EF4-FFF2-40B4-BE49-F238E27FC236}">
                <a16:creationId xmlns:a16="http://schemas.microsoft.com/office/drawing/2014/main" id="{1159C242-41A3-44E2-916F-6980B3B3E548}"/>
              </a:ext>
            </a:extLst>
          </p:cNvPr>
          <p:cNvPicPr>
            <a:picLocks noChangeAspect="1"/>
          </p:cNvPicPr>
          <p:nvPr/>
        </p:nvPicPr>
        <p:blipFill>
          <a:blip r:embed="rId3"/>
          <a:stretch>
            <a:fillRect/>
          </a:stretch>
        </p:blipFill>
        <p:spPr>
          <a:xfrm>
            <a:off x="4683485" y="1017725"/>
            <a:ext cx="4393333" cy="1359583"/>
          </a:xfrm>
          <a:prstGeom prst="rect">
            <a:avLst/>
          </a:prstGeom>
        </p:spPr>
      </p:pic>
    </p:spTree>
    <p:extLst>
      <p:ext uri="{BB962C8B-B14F-4D97-AF65-F5344CB8AC3E}">
        <p14:creationId xmlns:p14="http://schemas.microsoft.com/office/powerpoint/2010/main" val="270704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b="1" dirty="0">
                <a:solidFill>
                  <a:srgbClr val="152243"/>
                </a:solidFill>
              </a:rPr>
              <a:t> </a:t>
            </a:r>
            <a:r>
              <a:rPr lang="en" sz="2000" b="1" dirty="0">
                <a:solidFill>
                  <a:srgbClr val="666666"/>
                </a:solidFill>
              </a:rPr>
              <a:t>| </a:t>
            </a:r>
            <a:r>
              <a:rPr lang="en" sz="2000" b="1" i="1" dirty="0">
                <a:solidFill>
                  <a:srgbClr val="666666"/>
                </a:solidFill>
              </a:rPr>
              <a:t>Concepts</a:t>
            </a:r>
            <a:endParaRPr sz="2000" b="1" i="1" dirty="0">
              <a:solidFill>
                <a:srgbClr val="666666"/>
              </a:solidFill>
            </a:endParaRPr>
          </a:p>
        </p:txBody>
      </p:sp>
      <p:sp>
        <p:nvSpPr>
          <p:cNvPr id="178" name="Google Shape;178;p26"/>
          <p:cNvSpPr txBox="1">
            <a:spLocks noGrp="1"/>
          </p:cNvSpPr>
          <p:nvPr>
            <p:ph type="body" idx="1"/>
          </p:nvPr>
        </p:nvSpPr>
        <p:spPr>
          <a:xfrm>
            <a:off x="311700" y="1256250"/>
            <a:ext cx="5349629" cy="2631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dirty="0">
                <a:solidFill>
                  <a:schemeClr val="bg2"/>
                </a:solidFill>
              </a:rPr>
              <a:t>What</a:t>
            </a:r>
            <a:r>
              <a:rPr lang="en" sz="1400" dirty="0">
                <a:solidFill>
                  <a:schemeClr val="bg2"/>
                </a:solidFill>
              </a:rPr>
              <a:t>: </a:t>
            </a:r>
            <a:r>
              <a:rPr lang="en" sz="1400" dirty="0"/>
              <a:t>Quantify the level of expression of genes of each individual cell of a tissue</a:t>
            </a:r>
          </a:p>
          <a:p>
            <a:pPr marL="0" lvl="0" indent="0" algn="l" rtl="0">
              <a:lnSpc>
                <a:spcPct val="100000"/>
              </a:lnSpc>
              <a:spcBef>
                <a:spcPts val="0"/>
              </a:spcBef>
              <a:spcAft>
                <a:spcPts val="0"/>
              </a:spcAft>
              <a:buNone/>
            </a:pPr>
            <a:endParaRPr lang="en" sz="1400" dirty="0">
              <a:solidFill>
                <a:schemeClr val="bg2"/>
              </a:solidFill>
              <a:latin typeface="Arial" panose="020B0604020202020204" pitchFamily="34" charset="0"/>
              <a:cs typeface="Arial" panose="020B0604020202020204" pitchFamily="34" charset="0"/>
            </a:endParaRPr>
          </a:p>
          <a:p>
            <a:pPr marL="0" indent="0">
              <a:lnSpc>
                <a:spcPct val="100000"/>
              </a:lnSpc>
              <a:buNone/>
            </a:pPr>
            <a:r>
              <a:rPr lang="en" sz="1400" b="1" dirty="0">
                <a:solidFill>
                  <a:schemeClr val="bg2"/>
                </a:solidFill>
                <a:latin typeface="Arial" panose="020B0604020202020204" pitchFamily="34" charset="0"/>
                <a:cs typeface="Arial" panose="020B0604020202020204" pitchFamily="34" charset="0"/>
              </a:rPr>
              <a:t>Why</a:t>
            </a:r>
            <a:r>
              <a:rPr lang="en" sz="1400" dirty="0">
                <a:solidFill>
                  <a:schemeClr val="bg2"/>
                </a:solidFill>
                <a:latin typeface="Arial" panose="020B0604020202020204" pitchFamily="34" charset="0"/>
                <a:cs typeface="Arial" panose="020B0604020202020204" pitchFamily="34" charset="0"/>
              </a:rPr>
              <a:t>: </a:t>
            </a:r>
          </a:p>
          <a:p>
            <a:pPr marL="285750" indent="-285750">
              <a:lnSpc>
                <a:spcPct val="100000"/>
              </a:lnSpc>
              <a:buFont typeface="Arial" panose="020B0604020202020204" pitchFamily="34" charset="0"/>
              <a:buChar char="•"/>
            </a:pPr>
            <a:r>
              <a:rPr lang="en" sz="1400" dirty="0">
                <a:solidFill>
                  <a:schemeClr val="bg2"/>
                </a:solidFill>
              </a:rPr>
              <a:t>Track cell differentiation </a:t>
            </a:r>
          </a:p>
          <a:p>
            <a:pPr marL="285750" indent="-285750">
              <a:lnSpc>
                <a:spcPct val="100000"/>
              </a:lnSpc>
              <a:buFont typeface="Arial" panose="020B0604020202020204" pitchFamily="34" charset="0"/>
              <a:buChar char="•"/>
            </a:pPr>
            <a:r>
              <a:rPr lang="en" sz="1400" dirty="0">
                <a:solidFill>
                  <a:schemeClr val="bg2"/>
                </a:solidFill>
              </a:rPr>
              <a:t>Quantify tissue heterogeneity</a:t>
            </a:r>
            <a:r>
              <a:rPr lang="en-US" sz="1400" dirty="0">
                <a:solidFill>
                  <a:schemeClr val="bg2"/>
                </a:solidFill>
              </a:rPr>
              <a:t> </a:t>
            </a:r>
          </a:p>
          <a:p>
            <a:pPr marL="285750" indent="-285750">
              <a:lnSpc>
                <a:spcPct val="100000"/>
              </a:lnSpc>
              <a:buFont typeface="Arial" panose="020B0604020202020204" pitchFamily="34" charset="0"/>
              <a:buChar char="•"/>
            </a:pPr>
            <a:r>
              <a:rPr lang="en-US" sz="1400" dirty="0">
                <a:solidFill>
                  <a:schemeClr val="bg2"/>
                </a:solidFill>
              </a:rPr>
              <a:t>Q</a:t>
            </a:r>
            <a:r>
              <a:rPr lang="en" sz="1400" dirty="0">
                <a:solidFill>
                  <a:schemeClr val="bg2"/>
                </a:solidFill>
              </a:rPr>
              <a:t>uantify diversity of microbiome…</a:t>
            </a:r>
          </a:p>
          <a:p>
            <a:pPr marL="0" lvl="0" indent="0" algn="l" rtl="0">
              <a:lnSpc>
                <a:spcPct val="100000"/>
              </a:lnSpc>
              <a:spcBef>
                <a:spcPts val="0"/>
              </a:spcBef>
              <a:spcAft>
                <a:spcPts val="0"/>
              </a:spcAft>
              <a:buNone/>
            </a:pPr>
            <a:endParaRPr lang="en" sz="1400" dirty="0">
              <a:solidFill>
                <a:schemeClr val="bg2"/>
              </a:solidFill>
            </a:endParaRPr>
          </a:p>
          <a:p>
            <a:pPr marL="0" lvl="0" indent="0" algn="l" rtl="0">
              <a:lnSpc>
                <a:spcPct val="100000"/>
              </a:lnSpc>
              <a:spcBef>
                <a:spcPts val="0"/>
              </a:spcBef>
              <a:spcAft>
                <a:spcPts val="0"/>
              </a:spcAft>
              <a:buNone/>
            </a:pPr>
            <a:r>
              <a:rPr lang="en" sz="1400" b="1" dirty="0">
                <a:solidFill>
                  <a:schemeClr val="bg2"/>
                </a:solidFill>
              </a:rPr>
              <a:t>How</a:t>
            </a:r>
            <a:r>
              <a:rPr lang="en" sz="1400" dirty="0">
                <a:solidFill>
                  <a:schemeClr val="bg2"/>
                </a:solidFill>
              </a:rPr>
              <a:t>:</a:t>
            </a:r>
          </a:p>
          <a:p>
            <a:pPr marL="285750" lvl="0" indent="-285750" algn="l" rtl="0">
              <a:lnSpc>
                <a:spcPct val="100000"/>
              </a:lnSpc>
              <a:spcBef>
                <a:spcPts val="0"/>
              </a:spcBef>
              <a:spcAft>
                <a:spcPts val="0"/>
              </a:spcAft>
              <a:buFont typeface="Arial" panose="020B0604020202020204" pitchFamily="34" charset="0"/>
              <a:buChar char="•"/>
            </a:pPr>
            <a:r>
              <a:rPr lang="en" sz="1400" b="1" dirty="0">
                <a:solidFill>
                  <a:schemeClr val="bg2"/>
                </a:solidFill>
                <a:latin typeface="Arial" panose="020B0604020202020204" pitchFamily="34" charset="0"/>
                <a:cs typeface="Arial" panose="020B0604020202020204" pitchFamily="34" charset="0"/>
              </a:rPr>
              <a:t>Droplet based (10X genomics) -&gt; most used technique</a:t>
            </a:r>
          </a:p>
          <a:p>
            <a:pPr marL="285750" lvl="0" indent="-285750" algn="l" rtl="0">
              <a:lnSpc>
                <a:spcPct val="100000"/>
              </a:lnSpc>
              <a:spcBef>
                <a:spcPts val="0"/>
              </a:spcBef>
              <a:spcAft>
                <a:spcPts val="0"/>
              </a:spcAft>
              <a:buFont typeface="Arial" panose="020B0604020202020204" pitchFamily="34" charset="0"/>
              <a:buChar char="•"/>
            </a:pPr>
            <a:r>
              <a:rPr lang="en" sz="1400" dirty="0">
                <a:solidFill>
                  <a:schemeClr val="bg2"/>
                </a:solidFill>
                <a:latin typeface="Arial" panose="020B0604020202020204" pitchFamily="34" charset="0"/>
                <a:cs typeface="Arial" panose="020B0604020202020204" pitchFamily="34" charset="0"/>
              </a:rPr>
              <a:t>Plate-based with unique molecular identifiers (UMIs): CEL-seq, MARS-seq</a:t>
            </a:r>
          </a:p>
          <a:p>
            <a:pPr marL="285750" lvl="0" indent="-285750" algn="l" rtl="0">
              <a:lnSpc>
                <a:spcPct val="100000"/>
              </a:lnSpc>
              <a:spcBef>
                <a:spcPts val="0"/>
              </a:spcBef>
              <a:spcAft>
                <a:spcPts val="0"/>
              </a:spcAft>
              <a:buFont typeface="Arial" panose="020B0604020202020204" pitchFamily="34" charset="0"/>
              <a:buChar char="•"/>
            </a:pPr>
            <a:r>
              <a:rPr lang="en" sz="1400" dirty="0">
                <a:solidFill>
                  <a:schemeClr val="bg2"/>
                </a:solidFill>
                <a:latin typeface="Arial" panose="020B0604020202020204" pitchFamily="34" charset="0"/>
                <a:cs typeface="Arial" panose="020B0604020202020204" pitchFamily="34" charset="0"/>
              </a:rPr>
              <a:t>Plate-based without UMIs: Smart-seq2</a:t>
            </a:r>
            <a:endParaRPr sz="1400" dirty="0">
              <a:solidFill>
                <a:schemeClr val="bg2"/>
              </a:solidFill>
              <a:latin typeface="Arial" panose="020B0604020202020204" pitchFamily="34" charset="0"/>
              <a:cs typeface="Arial" panose="020B0604020202020204" pitchFamily="34" charset="0"/>
            </a:endParaRPr>
          </a:p>
          <a:p>
            <a:pPr marL="0" lvl="0" indent="0" algn="l" rtl="0">
              <a:lnSpc>
                <a:spcPct val="100000"/>
              </a:lnSpc>
              <a:spcBef>
                <a:spcPts val="1600"/>
              </a:spcBef>
              <a:spcAft>
                <a:spcPts val="1600"/>
              </a:spcAft>
              <a:buNone/>
            </a:pPr>
            <a:endParaRPr lang="en" sz="1400" dirty="0">
              <a:solidFill>
                <a:schemeClr val="bg2"/>
              </a:solidFill>
            </a:endParaRPr>
          </a:p>
        </p:txBody>
      </p:sp>
      <p:sp>
        <p:nvSpPr>
          <p:cNvPr id="180" name="Google Shape;18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Image 2">
            <a:extLst>
              <a:ext uri="{FF2B5EF4-FFF2-40B4-BE49-F238E27FC236}">
                <a16:creationId xmlns:a16="http://schemas.microsoft.com/office/drawing/2014/main" id="{1F7F1018-F27F-494B-9BD8-E6470E0DDB63}"/>
              </a:ext>
            </a:extLst>
          </p:cNvPr>
          <p:cNvPicPr>
            <a:picLocks noChangeAspect="1"/>
          </p:cNvPicPr>
          <p:nvPr/>
        </p:nvPicPr>
        <p:blipFill>
          <a:blip r:embed="rId3"/>
          <a:stretch>
            <a:fillRect/>
          </a:stretch>
        </p:blipFill>
        <p:spPr>
          <a:xfrm>
            <a:off x="5813616" y="1083350"/>
            <a:ext cx="3130550" cy="850650"/>
          </a:xfrm>
          <a:prstGeom prst="rect">
            <a:avLst/>
          </a:prstGeom>
        </p:spPr>
      </p:pic>
      <p:pic>
        <p:nvPicPr>
          <p:cNvPr id="3" name="Image 3" descr="Une image contenant carte&#10;&#10;Description générée automatiquement">
            <a:extLst>
              <a:ext uri="{FF2B5EF4-FFF2-40B4-BE49-F238E27FC236}">
                <a16:creationId xmlns:a16="http://schemas.microsoft.com/office/drawing/2014/main" id="{FB520319-1642-FFD1-78D0-EBC769E0521E}"/>
              </a:ext>
            </a:extLst>
          </p:cNvPr>
          <p:cNvPicPr>
            <a:picLocks noChangeAspect="1"/>
          </p:cNvPicPr>
          <p:nvPr/>
        </p:nvPicPr>
        <p:blipFill>
          <a:blip r:embed="rId4"/>
          <a:stretch>
            <a:fillRect/>
          </a:stretch>
        </p:blipFill>
        <p:spPr>
          <a:xfrm>
            <a:off x="7023190" y="2057096"/>
            <a:ext cx="1947183" cy="2532018"/>
          </a:xfrm>
          <a:prstGeom prst="rect">
            <a:avLst/>
          </a:prstGeom>
        </p:spPr>
      </p:pic>
    </p:spTree>
    <p:extLst>
      <p:ext uri="{BB962C8B-B14F-4D97-AF65-F5344CB8AC3E}">
        <p14:creationId xmlns:p14="http://schemas.microsoft.com/office/powerpoint/2010/main" val="920109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7" name="Google Shape;18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Techniques</a:t>
            </a:r>
            <a:endParaRPr sz="2000" b="1" i="1" dirty="0">
              <a:solidFill>
                <a:srgbClr val="666666"/>
              </a:solidFill>
            </a:endParaRPr>
          </a:p>
        </p:txBody>
      </p:sp>
      <p:sp>
        <p:nvSpPr>
          <p:cNvPr id="190" name="Google Shape;19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4" name="Google Shape;188;p27">
            <a:extLst>
              <a:ext uri="{FF2B5EF4-FFF2-40B4-BE49-F238E27FC236}">
                <a16:creationId xmlns:a16="http://schemas.microsoft.com/office/drawing/2014/main" id="{D381E989-860F-D8BC-23A4-0F4F8F63DA23}"/>
              </a:ext>
            </a:extLst>
          </p:cNvPr>
          <p:cNvSpPr txBox="1">
            <a:spLocks noGrp="1"/>
          </p:cNvSpPr>
          <p:nvPr>
            <p:ph type="body" idx="1"/>
          </p:nvPr>
        </p:nvSpPr>
        <p:spPr>
          <a:xfrm>
            <a:off x="311700" y="1148498"/>
            <a:ext cx="8832300" cy="26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Droplet based (10X genomics) </a:t>
            </a:r>
          </a:p>
          <a:p>
            <a:pPr marL="0" lvl="0" indent="0" algn="l" rtl="0">
              <a:spcBef>
                <a:spcPts val="0"/>
              </a:spcBef>
              <a:spcAft>
                <a:spcPts val="0"/>
              </a:spcAft>
              <a:buNone/>
            </a:pPr>
            <a:endParaRPr lang="en-GB" sz="1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52243"/>
                </a:solidFill>
              </a:rPr>
              <a:t>Plan</a:t>
            </a:r>
            <a:endParaRPr sz="2000" b="1" i="1" dirty="0">
              <a:solidFill>
                <a:srgbClr val="666666"/>
              </a:solidFill>
            </a:endParaRPr>
          </a:p>
        </p:txBody>
      </p:sp>
      <p:sp>
        <p:nvSpPr>
          <p:cNvPr id="69" name="Google Shape;69;p15"/>
          <p:cNvSpPr txBox="1">
            <a:spLocks noGrp="1"/>
          </p:cNvSpPr>
          <p:nvPr>
            <p:ph type="body" idx="1"/>
          </p:nvPr>
        </p:nvSpPr>
        <p:spPr>
          <a:xfrm>
            <a:off x="311700" y="771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accent5"/>
                </a:solidFill>
              </a:rPr>
              <a:t>Part I. Transcriptomics</a:t>
            </a:r>
            <a:endParaRPr b="1" dirty="0">
              <a:solidFill>
                <a:schemeClr val="accent5"/>
              </a:solidFill>
            </a:endParaRPr>
          </a:p>
        </p:txBody>
      </p:sp>
      <p:sp>
        <p:nvSpPr>
          <p:cNvPr id="70" name="Google Shape;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71" name="Google Shape;71;p15"/>
          <p:cNvSpPr txBox="1">
            <a:spLocks noGrp="1"/>
          </p:cNvSpPr>
          <p:nvPr>
            <p:ph type="body" idx="1"/>
          </p:nvPr>
        </p:nvSpPr>
        <p:spPr>
          <a:xfrm>
            <a:off x="311700" y="2247000"/>
            <a:ext cx="8454900" cy="860700"/>
          </a:xfrm>
          <a:prstGeom prst="rect">
            <a:avLst/>
          </a:prstGeom>
        </p:spPr>
        <p:txBody>
          <a:bodyPr spcFirstLastPara="1" wrap="square" lIns="91425" tIns="0" rIns="91425" bIns="0" anchor="t" anchorCtr="0">
            <a:noAutofit/>
          </a:bodyPr>
          <a:lstStyle/>
          <a:p>
            <a:pPr marL="457200" lvl="0" indent="-342900" algn="l" rtl="0">
              <a:spcBef>
                <a:spcPts val="0"/>
              </a:spcBef>
              <a:spcAft>
                <a:spcPts val="0"/>
              </a:spcAft>
              <a:buSzPts val="1800"/>
              <a:buChar char="●"/>
            </a:pPr>
            <a:r>
              <a:rPr lang="en" sz="1200" b="1" dirty="0">
                <a:solidFill>
                  <a:srgbClr val="24292E"/>
                </a:solidFill>
                <a:highlight>
                  <a:srgbClr val="FFFFFF"/>
                </a:highlight>
              </a:rPr>
              <a:t>Concepts</a:t>
            </a:r>
          </a:p>
          <a:p>
            <a:r>
              <a:rPr lang="en" sz="1200" b="1" dirty="0">
                <a:solidFill>
                  <a:srgbClr val="24292E"/>
                </a:solidFill>
                <a:highlight>
                  <a:srgbClr val="FFFFFF"/>
                </a:highlight>
              </a:rPr>
              <a:t>Techniques</a:t>
            </a:r>
            <a:endParaRPr sz="1200" dirty="0">
              <a:solidFill>
                <a:srgbClr val="24292E"/>
              </a:solidFill>
              <a:highlight>
                <a:srgbClr val="FFFFFF"/>
              </a:highlight>
            </a:endParaRPr>
          </a:p>
          <a:p>
            <a:pPr marL="457200" lvl="0" indent="-342900" algn="l" rtl="0">
              <a:spcBef>
                <a:spcPts val="0"/>
              </a:spcBef>
              <a:spcAft>
                <a:spcPts val="0"/>
              </a:spcAft>
              <a:buSzPts val="1800"/>
              <a:buChar char="●"/>
            </a:pPr>
            <a:r>
              <a:rPr lang="en" sz="1200" b="1" dirty="0">
                <a:solidFill>
                  <a:srgbClr val="24292E"/>
                </a:solidFill>
                <a:highlight>
                  <a:srgbClr val="FFFFFF"/>
                </a:highlight>
              </a:rPr>
              <a:t>Analysis: preprocessing &amp; onwards</a:t>
            </a:r>
            <a:endParaRPr dirty="0">
              <a:solidFill>
                <a:schemeClr val="accent3"/>
              </a:solidFill>
            </a:endParaRPr>
          </a:p>
        </p:txBody>
      </p:sp>
      <p:sp>
        <p:nvSpPr>
          <p:cNvPr id="72" name="Google Shape;72;p15"/>
          <p:cNvSpPr txBox="1">
            <a:spLocks noGrp="1"/>
          </p:cNvSpPr>
          <p:nvPr>
            <p:ph type="body" idx="1"/>
          </p:nvPr>
        </p:nvSpPr>
        <p:spPr>
          <a:xfrm>
            <a:off x="311700" y="1180003"/>
            <a:ext cx="8454900" cy="1458900"/>
          </a:xfrm>
          <a:prstGeom prst="rect">
            <a:avLst/>
          </a:prstGeom>
        </p:spPr>
        <p:txBody>
          <a:bodyPr spcFirstLastPara="1" wrap="square" lIns="91425" tIns="0" rIns="91425" bIns="0" anchor="t" anchorCtr="0">
            <a:noAutofit/>
          </a:bodyPr>
          <a:lstStyle/>
          <a:p>
            <a:pPr marL="457200" lvl="0" indent="-342900" algn="l" rtl="0">
              <a:spcBef>
                <a:spcPts val="0"/>
              </a:spcBef>
              <a:spcAft>
                <a:spcPts val="0"/>
              </a:spcAft>
              <a:buSzPts val="1800"/>
              <a:buChar char="●"/>
            </a:pPr>
            <a:r>
              <a:rPr lang="en" sz="1200" b="1" dirty="0">
                <a:solidFill>
                  <a:srgbClr val="24292E"/>
                </a:solidFill>
                <a:highlight>
                  <a:srgbClr val="FFFFFF"/>
                </a:highlight>
              </a:rPr>
              <a:t>Concepts</a:t>
            </a:r>
          </a:p>
          <a:p>
            <a:pPr marL="457200" lvl="0" indent="-342900" algn="l" rtl="0">
              <a:spcBef>
                <a:spcPts val="0"/>
              </a:spcBef>
              <a:spcAft>
                <a:spcPts val="0"/>
              </a:spcAft>
              <a:buSzPts val="1800"/>
              <a:buChar char="●"/>
            </a:pPr>
            <a:r>
              <a:rPr lang="en" sz="1200" b="1" dirty="0">
                <a:solidFill>
                  <a:srgbClr val="24292E"/>
                </a:solidFill>
                <a:highlight>
                  <a:schemeClr val="lt1"/>
                </a:highlight>
              </a:rPr>
              <a:t>Resources: databases</a:t>
            </a:r>
            <a:endParaRPr sz="1200" b="1" dirty="0">
              <a:solidFill>
                <a:srgbClr val="24292E"/>
              </a:solidFill>
              <a:highlight>
                <a:srgbClr val="FFFFFF"/>
              </a:highlight>
            </a:endParaRPr>
          </a:p>
        </p:txBody>
      </p:sp>
      <p:sp>
        <p:nvSpPr>
          <p:cNvPr id="74" name="Google Shape;74;p15"/>
          <p:cNvSpPr txBox="1">
            <a:spLocks noGrp="1"/>
          </p:cNvSpPr>
          <p:nvPr>
            <p:ph type="body" idx="1"/>
          </p:nvPr>
        </p:nvSpPr>
        <p:spPr>
          <a:xfrm>
            <a:off x="311700" y="1838472"/>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solidFill>
                  <a:schemeClr val="accent5"/>
                </a:solidFill>
              </a:rPr>
              <a:t>Part II. Single-cell transcriptomics</a:t>
            </a:r>
            <a:endParaRPr b="1" dirty="0">
              <a:solidFill>
                <a:schemeClr val="accent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7"/>
          <p:cNvPicPr preferRelativeResize="0"/>
          <p:nvPr/>
        </p:nvPicPr>
        <p:blipFill rotWithShape="1">
          <a:blip r:embed="rId3">
            <a:alphaModFix/>
          </a:blip>
          <a:srcRect r="45444" b="35233"/>
          <a:stretch/>
        </p:blipFill>
        <p:spPr>
          <a:xfrm>
            <a:off x="6170523" y="1136261"/>
            <a:ext cx="2454149" cy="1117575"/>
          </a:xfrm>
          <a:prstGeom prst="rect">
            <a:avLst/>
          </a:prstGeom>
          <a:noFill/>
          <a:ln>
            <a:noFill/>
          </a:ln>
        </p:spPr>
      </p:pic>
      <p:pic>
        <p:nvPicPr>
          <p:cNvPr id="186" name="Google Shape;186;p27"/>
          <p:cNvPicPr preferRelativeResize="0"/>
          <p:nvPr/>
        </p:nvPicPr>
        <p:blipFill rotWithShape="1">
          <a:blip r:embed="rId4">
            <a:alphaModFix/>
          </a:blip>
          <a:srcRect t="56161" r="3353"/>
          <a:stretch>
            <a:fillRect/>
          </a:stretch>
        </p:blipFill>
        <p:spPr>
          <a:xfrm>
            <a:off x="179373" y="3310140"/>
            <a:ext cx="3482377" cy="699275"/>
          </a:xfrm>
          <a:prstGeom prst="rect">
            <a:avLst/>
          </a:prstGeom>
          <a:noFill/>
          <a:ln>
            <a:noFill/>
          </a:ln>
        </p:spPr>
      </p:pic>
      <p:sp>
        <p:nvSpPr>
          <p:cNvPr id="187" name="Google Shape;18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Techniques</a:t>
            </a:r>
            <a:endParaRPr sz="2000" b="1" i="1" dirty="0">
              <a:solidFill>
                <a:srgbClr val="666666"/>
              </a:solidFill>
            </a:endParaRPr>
          </a:p>
        </p:txBody>
      </p:sp>
      <p:sp>
        <p:nvSpPr>
          <p:cNvPr id="188" name="Google Shape;188;p27"/>
          <p:cNvSpPr txBox="1">
            <a:spLocks noGrp="1"/>
          </p:cNvSpPr>
          <p:nvPr>
            <p:ph type="body" idx="1"/>
          </p:nvPr>
        </p:nvSpPr>
        <p:spPr>
          <a:xfrm>
            <a:off x="311700" y="1148498"/>
            <a:ext cx="8832300" cy="26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Droplet based (10X genomics) </a:t>
            </a:r>
          </a:p>
          <a:p>
            <a:pPr marL="0" lvl="0" indent="0" algn="l" rtl="0">
              <a:spcBef>
                <a:spcPts val="0"/>
              </a:spcBef>
              <a:spcAft>
                <a:spcPts val="0"/>
              </a:spcAft>
              <a:buNone/>
            </a:pPr>
            <a:endParaRPr lang="en-GB" sz="1400" b="1" dirty="0"/>
          </a:p>
          <a:p>
            <a:pPr marL="457200" lvl="0" indent="-317500" algn="l" rtl="0">
              <a:spcBef>
                <a:spcPts val="0"/>
              </a:spcBef>
              <a:spcAft>
                <a:spcPts val="0"/>
              </a:spcAft>
              <a:buSzPts val="1400"/>
              <a:buChar char="●"/>
            </a:pPr>
            <a:r>
              <a:rPr lang="en-GB" sz="1400" dirty="0"/>
              <a:t>Single-cell suspension: get individual cells from tissue</a:t>
            </a:r>
          </a:p>
          <a:p>
            <a:pPr lvl="0" indent="-317500">
              <a:buSzPts val="1400"/>
            </a:pPr>
            <a:r>
              <a:rPr lang="en-GB" sz="1400" dirty="0"/>
              <a:t>GEM formation (</a:t>
            </a:r>
            <a:r>
              <a:rPr lang="en-GB" sz="1400" dirty="0" err="1"/>
              <a:t>nL</a:t>
            </a:r>
            <a:r>
              <a:rPr lang="en-GB" sz="1400" dirty="0"/>
              <a:t> size)</a:t>
            </a:r>
          </a:p>
          <a:p>
            <a:pPr marL="457200" lvl="0" indent="-317500" algn="l" rtl="0">
              <a:spcBef>
                <a:spcPts val="0"/>
              </a:spcBef>
              <a:spcAft>
                <a:spcPts val="0"/>
              </a:spcAft>
              <a:buSzPts val="1400"/>
              <a:buChar char="●"/>
            </a:pPr>
            <a:r>
              <a:rPr lang="en-GB" sz="1400" dirty="0"/>
              <a:t>Barcode cDNA: cell lysis &amp; reverse transcription</a:t>
            </a:r>
          </a:p>
          <a:p>
            <a:pPr marL="457200" lvl="0" indent="-317500" algn="l" rtl="0">
              <a:spcBef>
                <a:spcPts val="0"/>
              </a:spcBef>
              <a:spcAft>
                <a:spcPts val="0"/>
              </a:spcAft>
              <a:buSzPts val="1400"/>
              <a:buChar char="●"/>
            </a:pPr>
            <a:r>
              <a:rPr lang="en-GB" sz="1400" dirty="0"/>
              <a:t>Amplification &amp; library preparation </a:t>
            </a:r>
          </a:p>
          <a:p>
            <a:pPr marL="457200" lvl="0" indent="-317500" algn="l" rtl="0">
              <a:spcBef>
                <a:spcPts val="0"/>
              </a:spcBef>
              <a:spcAft>
                <a:spcPts val="0"/>
              </a:spcAft>
              <a:buSzPts val="1400"/>
              <a:buChar char="●"/>
            </a:pPr>
            <a:r>
              <a:rPr lang="en-GB" sz="1400" dirty="0"/>
              <a:t>Sequencing: read cDNA sequences</a:t>
            </a:r>
          </a:p>
        </p:txBody>
      </p:sp>
      <p:sp>
        <p:nvSpPr>
          <p:cNvPr id="190" name="Google Shape;19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91" name="Google Shape;191;p27"/>
          <p:cNvPicPr preferRelativeResize="0"/>
          <p:nvPr/>
        </p:nvPicPr>
        <p:blipFill rotWithShape="1">
          <a:blip r:embed="rId3">
            <a:alphaModFix/>
          </a:blip>
          <a:srcRect l="54859"/>
          <a:stretch/>
        </p:blipFill>
        <p:spPr>
          <a:xfrm>
            <a:off x="3967321" y="2925531"/>
            <a:ext cx="1944742" cy="1599696"/>
          </a:xfrm>
          <a:prstGeom prst="rect">
            <a:avLst/>
          </a:prstGeom>
          <a:noFill/>
          <a:ln>
            <a:noFill/>
          </a:ln>
        </p:spPr>
      </p:pic>
      <p:sp>
        <p:nvSpPr>
          <p:cNvPr id="192" name="Google Shape;192;p27"/>
          <p:cNvSpPr txBox="1"/>
          <p:nvPr/>
        </p:nvSpPr>
        <p:spPr>
          <a:xfrm>
            <a:off x="3591050" y="4587025"/>
            <a:ext cx="30000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i="1" dirty="0">
                <a:solidFill>
                  <a:srgbClr val="666666"/>
                </a:solidFill>
                <a:highlight>
                  <a:schemeClr val="lt1"/>
                </a:highlight>
                <a:latin typeface="Roboto"/>
                <a:ea typeface="Roboto"/>
                <a:cs typeface="Roboto"/>
                <a:sym typeface="Roboto"/>
              </a:rPr>
              <a:t>Source: 10X genomics</a:t>
            </a:r>
            <a:r>
              <a:rPr lang="en" sz="1050" dirty="0">
                <a:solidFill>
                  <a:srgbClr val="666666"/>
                </a:solidFill>
                <a:highlight>
                  <a:schemeClr val="lt1"/>
                </a:highlight>
                <a:latin typeface="Roboto"/>
                <a:ea typeface="Roboto"/>
                <a:cs typeface="Roboto"/>
                <a:sym typeface="Roboto"/>
              </a:rPr>
              <a:t>.</a:t>
            </a:r>
            <a:endParaRPr dirty="0"/>
          </a:p>
        </p:txBody>
      </p:sp>
      <p:sp>
        <p:nvSpPr>
          <p:cNvPr id="2" name="TextBox 1">
            <a:extLst>
              <a:ext uri="{FF2B5EF4-FFF2-40B4-BE49-F238E27FC236}">
                <a16:creationId xmlns:a16="http://schemas.microsoft.com/office/drawing/2014/main" id="{8BC20855-790C-7B0B-C04A-BB920E4203DC}"/>
              </a:ext>
            </a:extLst>
          </p:cNvPr>
          <p:cNvSpPr txBox="1"/>
          <p:nvPr/>
        </p:nvSpPr>
        <p:spPr>
          <a:xfrm>
            <a:off x="5859888" y="2253836"/>
            <a:ext cx="2972412" cy="461665"/>
          </a:xfrm>
          <a:prstGeom prst="rect">
            <a:avLst/>
          </a:prstGeom>
          <a:noFill/>
        </p:spPr>
        <p:txBody>
          <a:bodyPr wrap="square" rtlCol="0">
            <a:spAutoFit/>
          </a:bodyPr>
          <a:lstStyle/>
          <a:p>
            <a:r>
              <a:rPr lang="en-GB" sz="1200" dirty="0">
                <a:solidFill>
                  <a:srgbClr val="FF0000"/>
                </a:solidFill>
              </a:rPr>
              <a:t>Cell, reverse transcription (RT) enzyme, gel bead, water with lysis buffer </a:t>
            </a:r>
          </a:p>
        </p:txBody>
      </p:sp>
      <p:cxnSp>
        <p:nvCxnSpPr>
          <p:cNvPr id="3" name="Straight Arrow Connector 2">
            <a:extLst>
              <a:ext uri="{FF2B5EF4-FFF2-40B4-BE49-F238E27FC236}">
                <a16:creationId xmlns:a16="http://schemas.microsoft.com/office/drawing/2014/main" id="{DA197F26-2E2E-0550-8255-6CB9DCC9B1F7}"/>
              </a:ext>
            </a:extLst>
          </p:cNvPr>
          <p:cNvCxnSpPr>
            <a:cxnSpLocks/>
          </p:cNvCxnSpPr>
          <p:nvPr/>
        </p:nvCxnSpPr>
        <p:spPr>
          <a:xfrm flipH="1">
            <a:off x="7646706" y="1625836"/>
            <a:ext cx="347134" cy="685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FA5E1EBD-1F58-D524-585A-E3C07E885C5F}"/>
              </a:ext>
            </a:extLst>
          </p:cNvPr>
          <p:cNvGrpSpPr/>
          <p:nvPr/>
        </p:nvGrpSpPr>
        <p:grpSpPr>
          <a:xfrm>
            <a:off x="6472674" y="3089493"/>
            <a:ext cx="1849845" cy="957045"/>
            <a:chOff x="3294807" y="3400686"/>
            <a:chExt cx="1849845" cy="957045"/>
          </a:xfrm>
        </p:grpSpPr>
        <p:sp>
          <p:nvSpPr>
            <p:cNvPr id="4" name="Oval 3">
              <a:extLst>
                <a:ext uri="{FF2B5EF4-FFF2-40B4-BE49-F238E27FC236}">
                  <a16:creationId xmlns:a16="http://schemas.microsoft.com/office/drawing/2014/main" id="{8CD8950D-3B7F-19AD-ACB1-CE40D2610CAF}"/>
                </a:ext>
              </a:extLst>
            </p:cNvPr>
            <p:cNvSpPr/>
            <p:nvPr/>
          </p:nvSpPr>
          <p:spPr>
            <a:xfrm>
              <a:off x="3294807" y="3524960"/>
              <a:ext cx="856257" cy="83277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ctor: Curved 5">
              <a:extLst>
                <a:ext uri="{FF2B5EF4-FFF2-40B4-BE49-F238E27FC236}">
                  <a16:creationId xmlns:a16="http://schemas.microsoft.com/office/drawing/2014/main" id="{A735C5C9-88F5-D0CC-11D0-1996F99E2B57}"/>
                </a:ext>
              </a:extLst>
            </p:cNvPr>
            <p:cNvCxnSpPr>
              <a:cxnSpLocks/>
            </p:cNvCxnSpPr>
            <p:nvPr/>
          </p:nvCxnSpPr>
          <p:spPr>
            <a:xfrm rot="5400000" flipH="1" flipV="1">
              <a:off x="4008475" y="3530955"/>
              <a:ext cx="137762" cy="134921"/>
            </a:xfrm>
            <a:prstGeom prst="curvedConnector3">
              <a:avLst/>
            </a:prstGeom>
            <a:ln w="28575"/>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A04681E6-6718-5294-D846-3FE17DC4DF90}"/>
                </a:ext>
              </a:extLst>
            </p:cNvPr>
            <p:cNvCxnSpPr>
              <a:cxnSpLocks/>
            </p:cNvCxnSpPr>
            <p:nvPr/>
          </p:nvCxnSpPr>
          <p:spPr>
            <a:xfrm flipV="1">
              <a:off x="4114566" y="3699153"/>
              <a:ext cx="165089" cy="106012"/>
            </a:xfrm>
            <a:prstGeom prst="curvedConnector3">
              <a:avLst/>
            </a:prstGeom>
            <a:ln w="28575"/>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8C99CA3C-A09B-6B52-E078-CEDA1283FE16}"/>
                </a:ext>
              </a:extLst>
            </p:cNvPr>
            <p:cNvCxnSpPr>
              <a:cxnSpLocks/>
            </p:cNvCxnSpPr>
            <p:nvPr/>
          </p:nvCxnSpPr>
          <p:spPr>
            <a:xfrm>
              <a:off x="4055808" y="4168047"/>
              <a:ext cx="177766" cy="118389"/>
            </a:xfrm>
            <a:prstGeom prst="curvedConnector3">
              <a:avLst/>
            </a:prstGeom>
            <a:ln w="28575"/>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C963C2A6-2053-0DCC-02F6-93F3EF78A300}"/>
                </a:ext>
              </a:extLst>
            </p:cNvPr>
            <p:cNvCxnSpPr>
              <a:cxnSpLocks/>
            </p:cNvCxnSpPr>
            <p:nvPr/>
          </p:nvCxnSpPr>
          <p:spPr>
            <a:xfrm>
              <a:off x="4114566" y="3957565"/>
              <a:ext cx="182548" cy="158014"/>
            </a:xfrm>
            <a:prstGeom prst="curvedConnector3">
              <a:avLst/>
            </a:prstGeom>
            <a:ln w="28575"/>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6A991503-04C3-FAE8-E23D-13416AEE5B41}"/>
                </a:ext>
              </a:extLst>
            </p:cNvPr>
            <p:cNvCxnSpPr>
              <a:cxnSpLocks/>
            </p:cNvCxnSpPr>
            <p:nvPr/>
          </p:nvCxnSpPr>
          <p:spPr>
            <a:xfrm flipV="1">
              <a:off x="4194119" y="3622727"/>
              <a:ext cx="253683" cy="38404"/>
            </a:xfrm>
            <a:prstGeom prst="curved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53FDB267-98B2-18D7-9D7B-1BAC1CD08276}"/>
                </a:ext>
              </a:extLst>
            </p:cNvPr>
            <p:cNvCxnSpPr>
              <a:cxnSpLocks/>
            </p:cNvCxnSpPr>
            <p:nvPr/>
          </p:nvCxnSpPr>
          <p:spPr>
            <a:xfrm>
              <a:off x="4259559" y="3700067"/>
              <a:ext cx="191234" cy="48222"/>
            </a:xfrm>
            <a:prstGeom prst="curvedConnector3">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B302C4C-EA31-1860-6037-AC27D603F1D8}"/>
                </a:ext>
              </a:extLst>
            </p:cNvPr>
            <p:cNvSpPr txBox="1"/>
            <p:nvPr/>
          </p:nvSpPr>
          <p:spPr>
            <a:xfrm>
              <a:off x="4348026" y="3400686"/>
              <a:ext cx="747324" cy="276999"/>
            </a:xfrm>
            <a:prstGeom prst="rect">
              <a:avLst/>
            </a:prstGeom>
            <a:noFill/>
          </p:spPr>
          <p:txBody>
            <a:bodyPr wrap="square" rtlCol="0">
              <a:spAutoFit/>
            </a:bodyPr>
            <a:lstStyle/>
            <a:p>
              <a:r>
                <a:rPr lang="en-GB" sz="1200" dirty="0">
                  <a:solidFill>
                    <a:srgbClr val="C00000"/>
                  </a:solidFill>
                </a:rPr>
                <a:t>RNA</a:t>
              </a:r>
            </a:p>
          </p:txBody>
        </p:sp>
        <p:sp>
          <p:nvSpPr>
            <p:cNvPr id="20" name="TextBox 19">
              <a:extLst>
                <a:ext uri="{FF2B5EF4-FFF2-40B4-BE49-F238E27FC236}">
                  <a16:creationId xmlns:a16="http://schemas.microsoft.com/office/drawing/2014/main" id="{DF89F870-064D-6A45-966F-D8B11FC59B61}"/>
                </a:ext>
              </a:extLst>
            </p:cNvPr>
            <p:cNvSpPr txBox="1"/>
            <p:nvPr/>
          </p:nvSpPr>
          <p:spPr>
            <a:xfrm>
              <a:off x="4397328" y="3639496"/>
              <a:ext cx="747324" cy="276999"/>
            </a:xfrm>
            <a:prstGeom prst="rect">
              <a:avLst/>
            </a:prstGeom>
            <a:noFill/>
          </p:spPr>
          <p:txBody>
            <a:bodyPr wrap="square" rtlCol="0">
              <a:spAutoFit/>
            </a:bodyPr>
            <a:lstStyle/>
            <a:p>
              <a:r>
                <a:rPr lang="en-GB" sz="1200" dirty="0">
                  <a:solidFill>
                    <a:schemeClr val="bg2"/>
                  </a:solidFill>
                </a:rPr>
                <a:t>cDNA</a:t>
              </a:r>
            </a:p>
          </p:txBody>
        </p:sp>
        <p:sp>
          <p:nvSpPr>
            <p:cNvPr id="24" name="Rectangle 23">
              <a:extLst>
                <a:ext uri="{FF2B5EF4-FFF2-40B4-BE49-F238E27FC236}">
                  <a16:creationId xmlns:a16="http://schemas.microsoft.com/office/drawing/2014/main" id="{FF4FB899-03B0-00E2-0834-7F5C519A4B4B}"/>
                </a:ext>
              </a:extLst>
            </p:cNvPr>
            <p:cNvSpPr/>
            <p:nvPr/>
          </p:nvSpPr>
          <p:spPr>
            <a:xfrm rot="19960429">
              <a:off x="4067219" y="3564379"/>
              <a:ext cx="66135" cy="45719"/>
            </a:xfrm>
            <a:prstGeom prst="rect">
              <a:avLst/>
            </a:prstGeom>
            <a:solidFill>
              <a:srgbClr val="F2B8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9FAB476-1817-949A-6207-BC3527E56FF2}"/>
                </a:ext>
              </a:extLst>
            </p:cNvPr>
            <p:cNvSpPr/>
            <p:nvPr/>
          </p:nvSpPr>
          <p:spPr>
            <a:xfrm rot="18980519">
              <a:off x="4165321" y="3721859"/>
              <a:ext cx="66135" cy="45719"/>
            </a:xfrm>
            <a:prstGeom prst="rect">
              <a:avLst/>
            </a:prstGeom>
            <a:solidFill>
              <a:srgbClr val="09BA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6754AC0-10B2-6EB0-32C9-918FD5856BC8}"/>
                </a:ext>
              </a:extLst>
            </p:cNvPr>
            <p:cNvSpPr/>
            <p:nvPr/>
          </p:nvSpPr>
          <p:spPr>
            <a:xfrm rot="1604674">
              <a:off x="4193857" y="4059348"/>
              <a:ext cx="66135" cy="45719"/>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08A8BE4-D2D3-F8E7-25A2-5B0347BB9F1A}"/>
                </a:ext>
              </a:extLst>
            </p:cNvPr>
            <p:cNvSpPr/>
            <p:nvPr/>
          </p:nvSpPr>
          <p:spPr>
            <a:xfrm rot="2804135">
              <a:off x="4121347" y="4225079"/>
              <a:ext cx="66135" cy="4571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1FDD3291-7344-4801-6A8A-442C50DF15CB}"/>
                </a:ext>
              </a:extLst>
            </p:cNvPr>
            <p:cNvSpPr txBox="1"/>
            <p:nvPr/>
          </p:nvSpPr>
          <p:spPr>
            <a:xfrm>
              <a:off x="4118327" y="3759573"/>
              <a:ext cx="747324" cy="276999"/>
            </a:xfrm>
            <a:prstGeom prst="rect">
              <a:avLst/>
            </a:prstGeom>
            <a:noFill/>
          </p:spPr>
          <p:txBody>
            <a:bodyPr wrap="square" rtlCol="0">
              <a:spAutoFit/>
            </a:bodyPr>
            <a:lstStyle/>
            <a:p>
              <a:r>
                <a:rPr lang="en-GB" sz="1200" dirty="0">
                  <a:solidFill>
                    <a:srgbClr val="09BA4D"/>
                  </a:solidFill>
                </a:rPr>
                <a:t>UMI</a:t>
              </a:r>
            </a:p>
          </p:txBody>
        </p:sp>
      </p:grpSp>
      <p:sp>
        <p:nvSpPr>
          <p:cNvPr id="30" name="TextBox 29">
            <a:extLst>
              <a:ext uri="{FF2B5EF4-FFF2-40B4-BE49-F238E27FC236}">
                <a16:creationId xmlns:a16="http://schemas.microsoft.com/office/drawing/2014/main" id="{6B16246C-6BB5-C6EE-8011-2635D774A985}"/>
              </a:ext>
            </a:extLst>
          </p:cNvPr>
          <p:cNvSpPr txBox="1"/>
          <p:nvPr/>
        </p:nvSpPr>
        <p:spPr>
          <a:xfrm>
            <a:off x="1546900" y="4082858"/>
            <a:ext cx="747324" cy="276999"/>
          </a:xfrm>
          <a:prstGeom prst="rect">
            <a:avLst/>
          </a:prstGeom>
          <a:noFill/>
        </p:spPr>
        <p:txBody>
          <a:bodyPr wrap="square" rtlCol="0">
            <a:spAutoFit/>
          </a:bodyPr>
          <a:lstStyle/>
          <a:p>
            <a:r>
              <a:rPr lang="en-GB" sz="1200" dirty="0">
                <a:solidFill>
                  <a:schemeClr val="tx1"/>
                </a:solidFill>
              </a:rPr>
              <a:t>Reads</a:t>
            </a:r>
          </a:p>
        </p:txBody>
      </p:sp>
    </p:spTree>
    <p:extLst>
      <p:ext uri="{BB962C8B-B14F-4D97-AF65-F5344CB8AC3E}">
        <p14:creationId xmlns:p14="http://schemas.microsoft.com/office/powerpoint/2010/main" val="419625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8">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Techniques</a:t>
            </a:r>
            <a:endParaRPr sz="2000" b="1" i="1" dirty="0">
              <a:solidFill>
                <a:srgbClr val="666666"/>
              </a:solidFill>
            </a:endParaRPr>
          </a:p>
        </p:txBody>
      </p:sp>
      <p:sp>
        <p:nvSpPr>
          <p:cNvPr id="206" name="Google Shape;206;p29"/>
          <p:cNvSpPr txBox="1">
            <a:spLocks noGrp="1"/>
          </p:cNvSpPr>
          <p:nvPr>
            <p:ph type="body" idx="1"/>
          </p:nvPr>
        </p:nvSpPr>
        <p:spPr>
          <a:xfrm>
            <a:off x="311700" y="1148500"/>
            <a:ext cx="8520600" cy="26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Processing</a:t>
            </a:r>
            <a:r>
              <a:rPr lang="en" sz="1400" dirty="0"/>
              <a:t>:</a:t>
            </a:r>
          </a:p>
          <a:p>
            <a:pPr marL="0" lvl="0" indent="0" algn="l" rtl="0">
              <a:spcBef>
                <a:spcPts val="0"/>
              </a:spcBef>
              <a:spcAft>
                <a:spcPts val="0"/>
              </a:spcAft>
              <a:buNone/>
            </a:pPr>
            <a:endParaRPr sz="1400" dirty="0"/>
          </a:p>
          <a:p>
            <a:pPr marL="0" lvl="0" indent="0" algn="l">
              <a:spcBef>
                <a:spcPts val="1600"/>
              </a:spcBef>
              <a:spcAft>
                <a:spcPts val="0"/>
              </a:spcAft>
              <a:buNone/>
            </a:pPr>
            <a:endParaRPr lang="en" sz="1400" dirty="0"/>
          </a:p>
          <a:p>
            <a:pPr marL="0" lvl="0" indent="0" algn="l" rtl="0">
              <a:spcBef>
                <a:spcPts val="1600"/>
              </a:spcBef>
              <a:spcAft>
                <a:spcPts val="1600"/>
              </a:spcAft>
              <a:buNone/>
            </a:pPr>
            <a:endParaRPr lang="fr-FR" sz="1400" dirty="0"/>
          </a:p>
        </p:txBody>
      </p:sp>
      <p:sp>
        <p:nvSpPr>
          <p:cNvPr id="208" name="Google Shape;20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4251451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Techniques</a:t>
            </a:r>
            <a:endParaRPr sz="2000" b="1" i="1" dirty="0">
              <a:solidFill>
                <a:srgbClr val="666666"/>
              </a:solidFill>
            </a:endParaRPr>
          </a:p>
        </p:txBody>
      </p:sp>
      <p:sp>
        <p:nvSpPr>
          <p:cNvPr id="206" name="Google Shape;206;p29"/>
          <p:cNvSpPr txBox="1">
            <a:spLocks noGrp="1"/>
          </p:cNvSpPr>
          <p:nvPr>
            <p:ph type="body" idx="1"/>
          </p:nvPr>
        </p:nvSpPr>
        <p:spPr>
          <a:xfrm>
            <a:off x="311700" y="1148500"/>
            <a:ext cx="8520600" cy="26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Processing</a:t>
            </a:r>
            <a:r>
              <a:rPr lang="en" sz="1400" dirty="0"/>
              <a:t>:</a:t>
            </a:r>
          </a:p>
          <a:p>
            <a:pPr marL="0" lvl="0" indent="0" algn="l" rtl="0">
              <a:spcBef>
                <a:spcPts val="0"/>
              </a:spcBef>
              <a:spcAft>
                <a:spcPts val="0"/>
              </a:spcAft>
              <a:buNone/>
            </a:pPr>
            <a:endParaRPr sz="1400" dirty="0"/>
          </a:p>
          <a:p>
            <a:pPr marL="457200" lvl="0" indent="-317500" algn="l" rtl="0">
              <a:spcBef>
                <a:spcPts val="0"/>
              </a:spcBef>
              <a:spcAft>
                <a:spcPts val="0"/>
              </a:spcAft>
              <a:buSzPts val="1400"/>
              <a:buChar char="●"/>
            </a:pPr>
            <a:r>
              <a:rPr lang="en" sz="1400" dirty="0"/>
              <a:t>barcode-aware alignment (e.g., </a:t>
            </a:r>
            <a:r>
              <a:rPr lang="en-GB" sz="1400" b="1" dirty="0" err="1"/>
              <a:t>CellRanger</a:t>
            </a:r>
            <a:r>
              <a:rPr lang="en-GB" sz="1400" dirty="0"/>
              <a:t>, </a:t>
            </a:r>
            <a:r>
              <a:rPr lang="en" sz="1400" dirty="0"/>
              <a:t>STARsolo)</a:t>
            </a:r>
          </a:p>
          <a:p>
            <a:pPr lvl="1">
              <a:spcBef>
                <a:spcPts val="0"/>
              </a:spcBef>
              <a:buChar char="●"/>
            </a:pPr>
            <a:r>
              <a:rPr lang="en" dirty="0"/>
              <a:t>error-correction and demultiplexing of cell barcodes</a:t>
            </a:r>
          </a:p>
          <a:p>
            <a:pPr lvl="1">
              <a:spcBef>
                <a:spcPts val="0"/>
              </a:spcBef>
              <a:buChar char="●"/>
            </a:pPr>
            <a:r>
              <a:rPr lang="en" dirty="0"/>
              <a:t>standard </a:t>
            </a:r>
            <a:r>
              <a:rPr lang="en-GB" dirty="0"/>
              <a:t>mapping on reference genome</a:t>
            </a:r>
            <a:endParaRPr lang="en" dirty="0"/>
          </a:p>
          <a:p>
            <a:pPr lvl="1">
              <a:spcBef>
                <a:spcPts val="0"/>
              </a:spcBef>
              <a:buChar char="●"/>
            </a:pPr>
            <a:r>
              <a:rPr lang="en" dirty="0"/>
              <a:t>deduplication of UMIs</a:t>
            </a:r>
          </a:p>
          <a:p>
            <a:pPr marL="0" lvl="0" indent="0" algn="l">
              <a:spcBef>
                <a:spcPts val="1600"/>
              </a:spcBef>
              <a:spcAft>
                <a:spcPts val="0"/>
              </a:spcAft>
              <a:buNone/>
            </a:pPr>
            <a:endParaRPr lang="en" sz="1400" dirty="0"/>
          </a:p>
          <a:p>
            <a:pPr marL="0" lvl="0" indent="0" algn="l" rtl="0">
              <a:spcBef>
                <a:spcPts val="1600"/>
              </a:spcBef>
              <a:spcAft>
                <a:spcPts val="1600"/>
              </a:spcAft>
              <a:buNone/>
            </a:pPr>
            <a:endParaRPr lang="fr-FR" sz="1400" dirty="0"/>
          </a:p>
        </p:txBody>
      </p:sp>
      <p:sp>
        <p:nvSpPr>
          <p:cNvPr id="208" name="Google Shape;20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59117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Techniques</a:t>
            </a:r>
            <a:endParaRPr sz="2000" b="1" i="1" dirty="0">
              <a:solidFill>
                <a:srgbClr val="666666"/>
              </a:solidFill>
            </a:endParaRPr>
          </a:p>
        </p:txBody>
      </p:sp>
      <p:sp>
        <p:nvSpPr>
          <p:cNvPr id="206" name="Google Shape;206;p29"/>
          <p:cNvSpPr txBox="1">
            <a:spLocks noGrp="1"/>
          </p:cNvSpPr>
          <p:nvPr>
            <p:ph type="body" idx="1"/>
          </p:nvPr>
        </p:nvSpPr>
        <p:spPr>
          <a:xfrm>
            <a:off x="311700" y="1148500"/>
            <a:ext cx="8520600" cy="26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Processing</a:t>
            </a:r>
            <a:r>
              <a:rPr lang="en" sz="1400" dirty="0"/>
              <a:t>:</a:t>
            </a:r>
          </a:p>
          <a:p>
            <a:pPr marL="0" lvl="0" indent="0" algn="l" rtl="0">
              <a:spcBef>
                <a:spcPts val="0"/>
              </a:spcBef>
              <a:spcAft>
                <a:spcPts val="0"/>
              </a:spcAft>
              <a:buNone/>
            </a:pPr>
            <a:endParaRPr sz="1400" dirty="0"/>
          </a:p>
          <a:p>
            <a:pPr marL="457200" lvl="0" indent="-317500" algn="l" rtl="0">
              <a:spcBef>
                <a:spcPts val="0"/>
              </a:spcBef>
              <a:spcAft>
                <a:spcPts val="0"/>
              </a:spcAft>
              <a:buSzPts val="1400"/>
              <a:buChar char="●"/>
            </a:pPr>
            <a:r>
              <a:rPr lang="en" sz="1400" dirty="0"/>
              <a:t>barcode-aware alignment (e.g., </a:t>
            </a:r>
            <a:r>
              <a:rPr lang="en-GB" sz="1400" b="1" dirty="0" err="1"/>
              <a:t>CellRanger</a:t>
            </a:r>
            <a:r>
              <a:rPr lang="en-GB" sz="1400" dirty="0"/>
              <a:t>, </a:t>
            </a:r>
            <a:r>
              <a:rPr lang="en" sz="1400" dirty="0"/>
              <a:t>STARsolo)</a:t>
            </a:r>
          </a:p>
          <a:p>
            <a:pPr lvl="1">
              <a:spcBef>
                <a:spcPts val="0"/>
              </a:spcBef>
              <a:buChar char="●"/>
            </a:pPr>
            <a:r>
              <a:rPr lang="en" dirty="0"/>
              <a:t>error-correction and demultiplexing of cell barcodes</a:t>
            </a:r>
          </a:p>
          <a:p>
            <a:pPr lvl="1">
              <a:spcBef>
                <a:spcPts val="0"/>
              </a:spcBef>
              <a:buChar char="●"/>
            </a:pPr>
            <a:r>
              <a:rPr lang="en" dirty="0"/>
              <a:t>standard </a:t>
            </a:r>
            <a:r>
              <a:rPr lang="en-GB" dirty="0"/>
              <a:t>mapping on reference genome</a:t>
            </a:r>
            <a:endParaRPr lang="en" dirty="0"/>
          </a:p>
          <a:p>
            <a:pPr lvl="1">
              <a:spcBef>
                <a:spcPts val="0"/>
              </a:spcBef>
              <a:buChar char="●"/>
            </a:pPr>
            <a:r>
              <a:rPr lang="en" dirty="0"/>
              <a:t>deduplication of UMIs</a:t>
            </a:r>
          </a:p>
          <a:p>
            <a:pPr marL="139700" indent="0">
              <a:buSzPts val="1400"/>
              <a:buNone/>
            </a:pPr>
            <a:endParaRPr sz="1400" b="1" dirty="0"/>
          </a:p>
          <a:p>
            <a:pPr marL="457200" lvl="0" indent="-317500" algn="l" rtl="0">
              <a:spcBef>
                <a:spcPts val="0"/>
              </a:spcBef>
              <a:spcAft>
                <a:spcPts val="0"/>
              </a:spcAft>
              <a:buSzPts val="1400"/>
              <a:buChar char="●"/>
            </a:pPr>
            <a:r>
              <a:rPr lang="en" sz="1400" dirty="0"/>
              <a:t>Final output: </a:t>
            </a:r>
            <a:r>
              <a:rPr lang="en" sz="1400" b="1" dirty="0"/>
              <a:t>Gene expression matrix </a:t>
            </a:r>
          </a:p>
          <a:p>
            <a:pPr lvl="1">
              <a:spcBef>
                <a:spcPts val="0"/>
              </a:spcBef>
              <a:buChar char="●"/>
            </a:pPr>
            <a:r>
              <a:rPr lang="en" dirty="0"/>
              <a:t>Cells x genes/transcripts</a:t>
            </a:r>
          </a:p>
          <a:p>
            <a:pPr lvl="1">
              <a:spcBef>
                <a:spcPts val="0"/>
              </a:spcBef>
              <a:buChar char="●"/>
            </a:pPr>
            <a:r>
              <a:rPr lang="en" dirty="0"/>
              <a:t>Values: number of reads of a gene in a given cell</a:t>
            </a:r>
          </a:p>
          <a:p>
            <a:pPr lvl="1">
              <a:spcBef>
                <a:spcPts val="0"/>
              </a:spcBef>
              <a:buChar char="●"/>
            </a:pPr>
            <a:r>
              <a:rPr lang="en" dirty="0"/>
              <a:t>Other output files: </a:t>
            </a:r>
            <a:r>
              <a:rPr lang="en-GB" dirty="0"/>
              <a:t>FASTQ files with the raw sequencing reads</a:t>
            </a:r>
            <a:r>
              <a:rPr lang="en" dirty="0"/>
              <a:t>, </a:t>
            </a:r>
            <a:r>
              <a:rPr lang="en-GB" dirty="0"/>
              <a:t>barcodes to link reads to individual droplets</a:t>
            </a:r>
            <a:r>
              <a:rPr lang="en" dirty="0"/>
              <a:t>, </a:t>
            </a:r>
            <a:r>
              <a:rPr lang="en-GB" dirty="0"/>
              <a:t>UMIs to eliminate PCR duplicates</a:t>
            </a:r>
            <a:endParaRPr lang="en" dirty="0"/>
          </a:p>
          <a:p>
            <a:pPr marL="0" lvl="0" indent="0" algn="l">
              <a:spcBef>
                <a:spcPts val="1600"/>
              </a:spcBef>
              <a:spcAft>
                <a:spcPts val="0"/>
              </a:spcAft>
              <a:buNone/>
            </a:pPr>
            <a:endParaRPr lang="en" sz="1400" dirty="0"/>
          </a:p>
          <a:p>
            <a:pPr marL="0" lvl="0" indent="0" algn="l" rtl="0">
              <a:spcBef>
                <a:spcPts val="1600"/>
              </a:spcBef>
              <a:spcAft>
                <a:spcPts val="1600"/>
              </a:spcAft>
              <a:buNone/>
            </a:pPr>
            <a:endParaRPr lang="fr-FR" sz="1400" dirty="0"/>
          </a:p>
        </p:txBody>
      </p:sp>
      <p:sp>
        <p:nvSpPr>
          <p:cNvPr id="208" name="Google Shape;20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3573342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Techniques</a:t>
            </a:r>
            <a:endParaRPr sz="2000" b="1" i="1" dirty="0">
              <a:solidFill>
                <a:srgbClr val="666666"/>
              </a:solidFill>
            </a:endParaRPr>
          </a:p>
        </p:txBody>
      </p:sp>
      <p:sp>
        <p:nvSpPr>
          <p:cNvPr id="180" name="Google Shape;18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 name="Google Shape;178;p26">
            <a:extLst>
              <a:ext uri="{FF2B5EF4-FFF2-40B4-BE49-F238E27FC236}">
                <a16:creationId xmlns:a16="http://schemas.microsoft.com/office/drawing/2014/main" id="{63AD8625-3F45-6A91-EC6B-C463DEBB06AB}"/>
              </a:ext>
            </a:extLst>
          </p:cNvPr>
          <p:cNvSpPr txBox="1">
            <a:spLocks noGrp="1"/>
          </p:cNvSpPr>
          <p:nvPr>
            <p:ph type="body" idx="1"/>
          </p:nvPr>
        </p:nvSpPr>
        <p:spPr>
          <a:xfrm>
            <a:off x="311699" y="1180304"/>
            <a:ext cx="8633517" cy="26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Depth-cell number trade-off</a:t>
            </a:r>
            <a:r>
              <a:rPr lang="en" sz="1400" dirty="0"/>
              <a:t>: </a:t>
            </a:r>
          </a:p>
          <a:p>
            <a:pPr marL="0" lvl="0" indent="0" algn="l" rtl="0">
              <a:spcBef>
                <a:spcPts val="0"/>
              </a:spcBef>
              <a:spcAft>
                <a:spcPts val="0"/>
              </a:spcAft>
              <a:buNone/>
            </a:pPr>
            <a:endParaRPr sz="1400" dirty="0"/>
          </a:p>
          <a:p>
            <a:pPr indent="-317500">
              <a:lnSpc>
                <a:spcPct val="150000"/>
              </a:lnSpc>
              <a:buSzPts val="1400"/>
            </a:pPr>
            <a:r>
              <a:rPr lang="en" sz="1400" dirty="0"/>
              <a:t>Depth = number of reads per cell</a:t>
            </a:r>
          </a:p>
          <a:p>
            <a:pPr marL="0" lvl="0" indent="0" algn="l" rtl="0">
              <a:spcBef>
                <a:spcPts val="1600"/>
              </a:spcBef>
              <a:spcAft>
                <a:spcPts val="1600"/>
              </a:spcAft>
              <a:buNone/>
            </a:pPr>
            <a:endParaRPr lang="en" sz="1400" dirty="0"/>
          </a:p>
        </p:txBody>
      </p:sp>
    </p:spTree>
    <p:extLst>
      <p:ext uri="{BB962C8B-B14F-4D97-AF65-F5344CB8AC3E}">
        <p14:creationId xmlns:p14="http://schemas.microsoft.com/office/powerpoint/2010/main" val="1273193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Techniques</a:t>
            </a:r>
            <a:endParaRPr sz="2000" b="1" i="1" dirty="0">
              <a:solidFill>
                <a:srgbClr val="666666"/>
              </a:solidFill>
            </a:endParaRPr>
          </a:p>
        </p:txBody>
      </p:sp>
      <p:sp>
        <p:nvSpPr>
          <p:cNvPr id="180" name="Google Shape;18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 name="Google Shape;178;p26">
            <a:extLst>
              <a:ext uri="{FF2B5EF4-FFF2-40B4-BE49-F238E27FC236}">
                <a16:creationId xmlns:a16="http://schemas.microsoft.com/office/drawing/2014/main" id="{63AD8625-3F45-6A91-EC6B-C463DEBB06AB}"/>
              </a:ext>
            </a:extLst>
          </p:cNvPr>
          <p:cNvSpPr txBox="1">
            <a:spLocks noGrp="1"/>
          </p:cNvSpPr>
          <p:nvPr>
            <p:ph type="body" idx="1"/>
          </p:nvPr>
        </p:nvSpPr>
        <p:spPr>
          <a:xfrm>
            <a:off x="311699" y="1180304"/>
            <a:ext cx="8633517" cy="26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Depth-cell number trade-off</a:t>
            </a:r>
            <a:r>
              <a:rPr lang="en" sz="1400" dirty="0"/>
              <a:t>: </a:t>
            </a:r>
          </a:p>
          <a:p>
            <a:pPr marL="0" lvl="0" indent="0" algn="l" rtl="0">
              <a:spcBef>
                <a:spcPts val="0"/>
              </a:spcBef>
              <a:spcAft>
                <a:spcPts val="0"/>
              </a:spcAft>
              <a:buNone/>
            </a:pPr>
            <a:endParaRPr sz="1400" dirty="0"/>
          </a:p>
          <a:p>
            <a:pPr marL="457200" lvl="0" indent="-317500" algn="l" rtl="0">
              <a:lnSpc>
                <a:spcPct val="150000"/>
              </a:lnSpc>
              <a:spcBef>
                <a:spcPts val="0"/>
              </a:spcBef>
              <a:spcAft>
                <a:spcPts val="0"/>
              </a:spcAft>
              <a:buSzPts val="1400"/>
              <a:buChar char="●"/>
            </a:pPr>
            <a:r>
              <a:rPr lang="en-GB" sz="1400" dirty="0"/>
              <a:t>Depth = number of reads per cell</a:t>
            </a:r>
          </a:p>
          <a:p>
            <a:pPr indent="-317500">
              <a:lnSpc>
                <a:spcPct val="150000"/>
              </a:lnSpc>
              <a:buSzPts val="1400"/>
            </a:pPr>
            <a:r>
              <a:rPr lang="en-GB" sz="1400" dirty="0"/>
              <a:t>Higher depth -&gt; more information about transcriptome, lowly expressed genes, subtle differences in expression between cell types</a:t>
            </a:r>
          </a:p>
          <a:p>
            <a:pPr marL="0" lvl="0" indent="0" algn="l" rtl="0">
              <a:spcBef>
                <a:spcPts val="1600"/>
              </a:spcBef>
              <a:spcAft>
                <a:spcPts val="1600"/>
              </a:spcAft>
              <a:buNone/>
            </a:pPr>
            <a:endParaRPr lang="en" sz="1400" dirty="0"/>
          </a:p>
        </p:txBody>
      </p:sp>
    </p:spTree>
    <p:extLst>
      <p:ext uri="{BB962C8B-B14F-4D97-AF65-F5344CB8AC3E}">
        <p14:creationId xmlns:p14="http://schemas.microsoft.com/office/powerpoint/2010/main" val="290129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Techniques</a:t>
            </a:r>
            <a:endParaRPr sz="2000" b="1" i="1" dirty="0">
              <a:solidFill>
                <a:srgbClr val="666666"/>
              </a:solidFill>
            </a:endParaRPr>
          </a:p>
        </p:txBody>
      </p:sp>
      <p:sp>
        <p:nvSpPr>
          <p:cNvPr id="178" name="Google Shape;178;p26"/>
          <p:cNvSpPr txBox="1">
            <a:spLocks noGrp="1"/>
          </p:cNvSpPr>
          <p:nvPr>
            <p:ph type="body" idx="1"/>
          </p:nvPr>
        </p:nvSpPr>
        <p:spPr>
          <a:xfrm>
            <a:off x="311700" y="1180304"/>
            <a:ext cx="8520600" cy="26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Depth-cell number trade-off</a:t>
            </a:r>
            <a:r>
              <a:rPr lang="en" sz="1400" dirty="0"/>
              <a:t>: </a:t>
            </a:r>
          </a:p>
          <a:p>
            <a:pPr marL="0" lvl="0" indent="0" algn="l" rtl="0">
              <a:spcBef>
                <a:spcPts val="0"/>
              </a:spcBef>
              <a:spcAft>
                <a:spcPts val="0"/>
              </a:spcAft>
              <a:buNone/>
            </a:pPr>
            <a:endParaRPr sz="1400" dirty="0"/>
          </a:p>
          <a:p>
            <a:pPr marL="457200" lvl="0" indent="-317500" algn="l" rtl="0">
              <a:lnSpc>
                <a:spcPct val="150000"/>
              </a:lnSpc>
              <a:spcBef>
                <a:spcPts val="0"/>
              </a:spcBef>
              <a:spcAft>
                <a:spcPts val="0"/>
              </a:spcAft>
              <a:buSzPts val="1400"/>
              <a:buChar char="●"/>
            </a:pPr>
            <a:r>
              <a:rPr lang="en-GB" sz="1400" dirty="0"/>
              <a:t>Depth = number of reads per cell</a:t>
            </a:r>
          </a:p>
          <a:p>
            <a:pPr indent="-317500">
              <a:lnSpc>
                <a:spcPct val="150000"/>
              </a:lnSpc>
              <a:buSzPts val="1400"/>
            </a:pPr>
            <a:r>
              <a:rPr lang="en-GB" sz="1400" dirty="0"/>
              <a:t>Higher depth -&gt; more information about transcriptome, lowly expressed genes, subtle differences in expression between cell types</a:t>
            </a:r>
          </a:p>
          <a:p>
            <a:pPr marL="457200" lvl="0" indent="-317500" algn="l" rtl="0">
              <a:lnSpc>
                <a:spcPct val="150000"/>
              </a:lnSpc>
              <a:spcBef>
                <a:spcPts val="0"/>
              </a:spcBef>
              <a:spcAft>
                <a:spcPts val="0"/>
              </a:spcAft>
              <a:buSzPts val="1400"/>
              <a:buChar char="●"/>
            </a:pPr>
            <a:r>
              <a:rPr lang="en-GB" sz="1400" dirty="0"/>
              <a:t>Current technologies can sequence 100 to 100,000 cells, with 1,000 to 100,000 reads/cell</a:t>
            </a:r>
          </a:p>
          <a:p>
            <a:pPr marL="0" lvl="0" indent="0" algn="l" rtl="0">
              <a:spcBef>
                <a:spcPts val="1600"/>
              </a:spcBef>
              <a:spcAft>
                <a:spcPts val="1600"/>
              </a:spcAft>
              <a:buNone/>
            </a:pPr>
            <a:endParaRPr lang="en" sz="1400" dirty="0"/>
          </a:p>
        </p:txBody>
      </p:sp>
      <p:sp>
        <p:nvSpPr>
          <p:cNvPr id="180" name="Google Shape;18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1359517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Techniques</a:t>
            </a:r>
            <a:endParaRPr sz="2000" b="1" i="1" dirty="0">
              <a:solidFill>
                <a:srgbClr val="666666"/>
              </a:solidFill>
            </a:endParaRPr>
          </a:p>
        </p:txBody>
      </p:sp>
      <p:sp>
        <p:nvSpPr>
          <p:cNvPr id="178" name="Google Shape;178;p26"/>
          <p:cNvSpPr txBox="1">
            <a:spLocks noGrp="1"/>
          </p:cNvSpPr>
          <p:nvPr>
            <p:ph type="body" idx="1"/>
          </p:nvPr>
        </p:nvSpPr>
        <p:spPr>
          <a:xfrm>
            <a:off x="311700" y="1180304"/>
            <a:ext cx="8520600" cy="26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Depth-cell number trade-off</a:t>
            </a:r>
            <a:r>
              <a:rPr lang="en" sz="1400" dirty="0"/>
              <a:t>: </a:t>
            </a:r>
          </a:p>
          <a:p>
            <a:pPr marL="0" lvl="0" indent="0" algn="l" rtl="0">
              <a:spcBef>
                <a:spcPts val="0"/>
              </a:spcBef>
              <a:spcAft>
                <a:spcPts val="0"/>
              </a:spcAft>
              <a:buNone/>
            </a:pPr>
            <a:endParaRPr sz="1400" dirty="0"/>
          </a:p>
          <a:p>
            <a:pPr marL="457200" lvl="0" indent="-317500" algn="l" rtl="0">
              <a:lnSpc>
                <a:spcPct val="150000"/>
              </a:lnSpc>
              <a:spcBef>
                <a:spcPts val="0"/>
              </a:spcBef>
              <a:spcAft>
                <a:spcPts val="0"/>
              </a:spcAft>
              <a:buSzPts val="1400"/>
              <a:buChar char="●"/>
            </a:pPr>
            <a:r>
              <a:rPr lang="en-GB" sz="1400" dirty="0"/>
              <a:t>Depth = number of reads per cell</a:t>
            </a:r>
          </a:p>
          <a:p>
            <a:pPr indent="-317500">
              <a:lnSpc>
                <a:spcPct val="150000"/>
              </a:lnSpc>
              <a:buSzPts val="1400"/>
            </a:pPr>
            <a:r>
              <a:rPr lang="en-GB" sz="1400" dirty="0"/>
              <a:t>Higher depth -&gt; more information about transcriptome, lowly expressed genes, subtle differences in expression between cell types</a:t>
            </a:r>
          </a:p>
          <a:p>
            <a:pPr marL="457200" lvl="0" indent="-317500" algn="l" rtl="0">
              <a:lnSpc>
                <a:spcPct val="150000"/>
              </a:lnSpc>
              <a:spcBef>
                <a:spcPts val="0"/>
              </a:spcBef>
              <a:spcAft>
                <a:spcPts val="0"/>
              </a:spcAft>
              <a:buSzPts val="1400"/>
              <a:buChar char="●"/>
            </a:pPr>
            <a:r>
              <a:rPr lang="en-GB" sz="1400" dirty="0"/>
              <a:t>Current technologies can sequence 100 to 100,000 cells, with 1,000 to 100,000 reads/cell</a:t>
            </a:r>
          </a:p>
          <a:p>
            <a:pPr marL="457200" lvl="0" indent="-317500" algn="l" rtl="0">
              <a:lnSpc>
                <a:spcPct val="150000"/>
              </a:lnSpc>
              <a:spcBef>
                <a:spcPts val="0"/>
              </a:spcBef>
              <a:spcAft>
                <a:spcPts val="0"/>
              </a:spcAft>
              <a:buSzPts val="1400"/>
              <a:buChar char="●"/>
            </a:pPr>
            <a:r>
              <a:rPr lang="en-GB" sz="1400" b="1" dirty="0"/>
              <a:t>More cells</a:t>
            </a:r>
            <a:r>
              <a:rPr lang="en-GB" sz="1400" dirty="0"/>
              <a:t> help </a:t>
            </a:r>
            <a:r>
              <a:rPr lang="en-GB" sz="1400" b="1" dirty="0"/>
              <a:t>identify rare cell subtypes</a:t>
            </a:r>
          </a:p>
          <a:p>
            <a:pPr marL="0" lvl="0" indent="0" algn="l" rtl="0">
              <a:spcBef>
                <a:spcPts val="1600"/>
              </a:spcBef>
              <a:spcAft>
                <a:spcPts val="1600"/>
              </a:spcAft>
              <a:buNone/>
            </a:pPr>
            <a:endParaRPr lang="en" sz="1400" dirty="0"/>
          </a:p>
        </p:txBody>
      </p:sp>
      <p:sp>
        <p:nvSpPr>
          <p:cNvPr id="180" name="Google Shape;18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339164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Techniques</a:t>
            </a:r>
            <a:endParaRPr sz="2000" b="1" i="1" dirty="0">
              <a:solidFill>
                <a:srgbClr val="666666"/>
              </a:solidFill>
            </a:endParaRPr>
          </a:p>
        </p:txBody>
      </p:sp>
      <p:sp>
        <p:nvSpPr>
          <p:cNvPr id="178" name="Google Shape;178;p26"/>
          <p:cNvSpPr txBox="1">
            <a:spLocks noGrp="1"/>
          </p:cNvSpPr>
          <p:nvPr>
            <p:ph type="body" idx="1"/>
          </p:nvPr>
        </p:nvSpPr>
        <p:spPr>
          <a:xfrm>
            <a:off x="311700" y="1180304"/>
            <a:ext cx="8520600" cy="26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Depth-cell number trade-off</a:t>
            </a:r>
            <a:r>
              <a:rPr lang="en" sz="1400" dirty="0"/>
              <a:t>: </a:t>
            </a:r>
          </a:p>
          <a:p>
            <a:pPr marL="0" lvl="0" indent="0" algn="l" rtl="0">
              <a:spcBef>
                <a:spcPts val="0"/>
              </a:spcBef>
              <a:spcAft>
                <a:spcPts val="0"/>
              </a:spcAft>
              <a:buNone/>
            </a:pPr>
            <a:endParaRPr sz="1400" dirty="0"/>
          </a:p>
          <a:p>
            <a:pPr marL="457200" lvl="0" indent="-317500" algn="l" rtl="0">
              <a:lnSpc>
                <a:spcPct val="150000"/>
              </a:lnSpc>
              <a:spcBef>
                <a:spcPts val="0"/>
              </a:spcBef>
              <a:spcAft>
                <a:spcPts val="0"/>
              </a:spcAft>
              <a:buSzPts val="1400"/>
              <a:buChar char="●"/>
            </a:pPr>
            <a:r>
              <a:rPr lang="en" sz="1400" dirty="0"/>
              <a:t>Depth = number of reads per cell</a:t>
            </a:r>
          </a:p>
          <a:p>
            <a:pPr indent="-317500">
              <a:lnSpc>
                <a:spcPct val="150000"/>
              </a:lnSpc>
              <a:buSzPts val="1400"/>
            </a:pPr>
            <a:r>
              <a:rPr lang="en" sz="1400" dirty="0"/>
              <a:t>H</a:t>
            </a:r>
            <a:r>
              <a:rPr lang="en-GB" sz="1400" dirty="0" err="1"/>
              <a:t>igher</a:t>
            </a:r>
            <a:r>
              <a:rPr lang="en-GB" sz="1400" dirty="0"/>
              <a:t> depth -&gt; more information about transcriptome, lowly expressed genes, </a:t>
            </a:r>
            <a:r>
              <a:rPr lang="en" sz="1400" dirty="0"/>
              <a:t>subtle differences in expression between cell types</a:t>
            </a:r>
          </a:p>
          <a:p>
            <a:pPr marL="457200" lvl="0" indent="-317500" algn="l" rtl="0">
              <a:lnSpc>
                <a:spcPct val="150000"/>
              </a:lnSpc>
              <a:spcBef>
                <a:spcPts val="0"/>
              </a:spcBef>
              <a:spcAft>
                <a:spcPts val="0"/>
              </a:spcAft>
              <a:buSzPts val="1400"/>
              <a:buChar char="●"/>
            </a:pPr>
            <a:r>
              <a:rPr lang="en" sz="1400" dirty="0"/>
              <a:t>Current technologies can sequence 100 to 100,000 cells, with 1,000 to 100,000 reads/cell</a:t>
            </a:r>
            <a:endParaRPr sz="1400" dirty="0"/>
          </a:p>
          <a:p>
            <a:pPr marL="457200" lvl="0" indent="-317500" algn="l" rtl="0">
              <a:lnSpc>
                <a:spcPct val="150000"/>
              </a:lnSpc>
              <a:spcBef>
                <a:spcPts val="0"/>
              </a:spcBef>
              <a:spcAft>
                <a:spcPts val="0"/>
              </a:spcAft>
              <a:buSzPts val="1400"/>
              <a:buChar char="●"/>
            </a:pPr>
            <a:r>
              <a:rPr lang="en" sz="1400" b="1" dirty="0"/>
              <a:t>More cells</a:t>
            </a:r>
            <a:r>
              <a:rPr lang="en" sz="1400" dirty="0"/>
              <a:t> help </a:t>
            </a:r>
            <a:r>
              <a:rPr lang="en" sz="1400" b="1" dirty="0"/>
              <a:t>identify rare cell subtypes</a:t>
            </a:r>
            <a:endParaRPr sz="1400" b="1" dirty="0"/>
          </a:p>
          <a:p>
            <a:pPr marL="457200" lvl="0" indent="-317500" algn="l" rtl="0">
              <a:lnSpc>
                <a:spcPct val="150000"/>
              </a:lnSpc>
              <a:spcBef>
                <a:spcPts val="0"/>
              </a:spcBef>
              <a:spcAft>
                <a:spcPts val="0"/>
              </a:spcAft>
              <a:buSzPts val="1400"/>
              <a:buChar char="●"/>
            </a:pPr>
            <a:r>
              <a:rPr lang="en-GB" sz="1400" dirty="0"/>
              <a:t>Trade-off arises because of </a:t>
            </a:r>
            <a:r>
              <a:rPr lang="en-GB" sz="1400" b="1" dirty="0"/>
              <a:t>limited sequencing capacity</a:t>
            </a:r>
            <a:endParaRPr lang="en" sz="1400" dirty="0"/>
          </a:p>
          <a:p>
            <a:pPr marL="457200" lvl="0" indent="-317500" algn="l" rtl="0">
              <a:spcBef>
                <a:spcPts val="0"/>
              </a:spcBef>
              <a:spcAft>
                <a:spcPts val="0"/>
              </a:spcAft>
              <a:buSzPts val="1400"/>
              <a:buChar char="●"/>
            </a:pPr>
            <a:endParaRPr lang="en" sz="1400" dirty="0"/>
          </a:p>
          <a:p>
            <a:pPr lvl="1">
              <a:spcBef>
                <a:spcPts val="0"/>
              </a:spcBef>
              <a:buChar char="●"/>
            </a:pPr>
            <a:endParaRPr dirty="0"/>
          </a:p>
          <a:p>
            <a:pPr marL="0" lvl="0" indent="0" algn="l" rtl="0">
              <a:spcBef>
                <a:spcPts val="1600"/>
              </a:spcBef>
              <a:spcAft>
                <a:spcPts val="1600"/>
              </a:spcAft>
              <a:buNone/>
            </a:pPr>
            <a:endParaRPr lang="en" sz="1400" dirty="0"/>
          </a:p>
        </p:txBody>
      </p:sp>
      <p:sp>
        <p:nvSpPr>
          <p:cNvPr id="180" name="Google Shape;18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86304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20" name="Google Shape;420;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422" name="Google Shape;422;p51"/>
          <p:cNvPicPr preferRelativeResize="0"/>
          <p:nvPr/>
        </p:nvPicPr>
        <p:blipFill>
          <a:blip r:embed="rId3">
            <a:alphaModFix/>
          </a:blip>
          <a:stretch>
            <a:fillRect/>
          </a:stretch>
        </p:blipFill>
        <p:spPr>
          <a:xfrm>
            <a:off x="796736" y="2452882"/>
            <a:ext cx="3583992" cy="1814401"/>
          </a:xfrm>
          <a:prstGeom prst="rect">
            <a:avLst/>
          </a:prstGeom>
          <a:noFill/>
          <a:ln>
            <a:noFill/>
          </a:ln>
        </p:spPr>
      </p:pic>
      <p:sp>
        <p:nvSpPr>
          <p:cNvPr id="423" name="Google Shape;423;p51"/>
          <p:cNvSpPr txBox="1"/>
          <p:nvPr/>
        </p:nvSpPr>
        <p:spPr>
          <a:xfrm>
            <a:off x="796736" y="4196277"/>
            <a:ext cx="4126784" cy="4308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dirty="0">
                <a:solidFill>
                  <a:srgbClr val="666666"/>
                </a:solidFill>
                <a:highlight>
                  <a:srgbClr val="FFFFFF"/>
                </a:highlight>
                <a:latin typeface="Roboto"/>
                <a:ea typeface="Roboto"/>
                <a:cs typeface="Roboto"/>
                <a:sym typeface="Roboto"/>
              </a:rPr>
              <a:t>Example QC of scRNA-seq (total count/cell). </a:t>
            </a:r>
            <a:r>
              <a:rPr lang="en" sz="900" i="1" dirty="0">
                <a:solidFill>
                  <a:srgbClr val="666666"/>
                </a:solidFill>
                <a:highlight>
                  <a:srgbClr val="FFFFFF"/>
                </a:highlight>
                <a:latin typeface="Roboto"/>
                <a:ea typeface="Roboto"/>
                <a:cs typeface="Roboto"/>
                <a:sym typeface="Roboto"/>
              </a:rPr>
              <a:t>Source: </a:t>
            </a:r>
            <a:r>
              <a:rPr lang="en" sz="900" u="sng" dirty="0">
                <a:solidFill>
                  <a:schemeClr val="hlink"/>
                </a:solidFill>
                <a:hlinkClick r:id="rId4"/>
              </a:rPr>
              <a:t>https://osca.bioconductor.org/quality-control.html</a:t>
            </a:r>
            <a:endParaRPr sz="900" i="1" dirty="0"/>
          </a:p>
        </p:txBody>
      </p:sp>
      <p:sp>
        <p:nvSpPr>
          <p:cNvPr id="6" name="Google Shape;418;p51">
            <a:extLst>
              <a:ext uri="{FF2B5EF4-FFF2-40B4-BE49-F238E27FC236}">
                <a16:creationId xmlns:a16="http://schemas.microsoft.com/office/drawing/2014/main" id="{AE0A33EE-B202-F200-0D6C-4C8EEB9E4439}"/>
              </a:ext>
            </a:extLst>
          </p:cNvPr>
          <p:cNvSpPr txBox="1">
            <a:spLocks noGrp="1"/>
          </p:cNvSpPr>
          <p:nvPr>
            <p:ph type="body" idx="1"/>
          </p:nvPr>
        </p:nvSpPr>
        <p:spPr>
          <a:xfrm>
            <a:off x="41362" y="985499"/>
            <a:ext cx="8663722" cy="1538388"/>
          </a:xfrm>
          <a:prstGeom prst="rect">
            <a:avLst/>
          </a:prstGeom>
        </p:spPr>
        <p:txBody>
          <a:bodyPr spcFirstLastPara="1" wrap="square" lIns="91425" tIns="91425" rIns="91425" bIns="91425" anchor="t" anchorCtr="0">
            <a:noAutofit/>
          </a:bodyPr>
          <a:lstStyle/>
          <a:p>
            <a:pPr marL="152400" lvl="0" indent="0" algn="l" rtl="0">
              <a:spcBef>
                <a:spcPts val="1600"/>
              </a:spcBef>
              <a:spcAft>
                <a:spcPts val="0"/>
              </a:spcAft>
              <a:buClr>
                <a:srgbClr val="333333"/>
              </a:buClr>
              <a:buSzPts val="1200"/>
              <a:buNone/>
            </a:pPr>
            <a:r>
              <a:rPr lang="en" sz="1400" b="1" dirty="0">
                <a:solidFill>
                  <a:schemeClr val="bg2"/>
                </a:solidFill>
                <a:highlight>
                  <a:srgbClr val="FFFFFF"/>
                </a:highlight>
              </a:rPr>
              <a:t>Preprocessing &amp; visualization:</a:t>
            </a:r>
          </a:p>
          <a:p>
            <a:pPr indent="-304800">
              <a:spcBef>
                <a:spcPts val="1600"/>
              </a:spcBef>
              <a:buClr>
                <a:srgbClr val="333333"/>
              </a:buClr>
              <a:buSzPts val="1200"/>
              <a:buFont typeface="Arial"/>
              <a:buAutoNum type="arabicPeriod"/>
            </a:pPr>
            <a:r>
              <a:rPr lang="en" sz="1400" b="1" dirty="0">
                <a:solidFill>
                  <a:schemeClr val="bg2"/>
                </a:solidFill>
                <a:highlight>
                  <a:srgbClr val="FFFFFF"/>
                </a:highlight>
              </a:rPr>
              <a:t>QC: </a:t>
            </a:r>
            <a:r>
              <a:rPr lang="en" sz="1400" dirty="0">
                <a:solidFill>
                  <a:schemeClr val="bg2"/>
                </a:solidFill>
                <a:highlight>
                  <a:srgbClr val="FFFFFF"/>
                </a:highlight>
              </a:rPr>
              <a:t>Remove low-quality cells (damaged or badly captured), e.g., based on low total counts/cell, proportion of mitochondrial reads and number of non-zero features</a:t>
            </a:r>
            <a:r>
              <a:rPr lang="en-GB" sz="1400" dirty="0">
                <a:solidFill>
                  <a:schemeClr val="bg2"/>
                </a:solidFill>
                <a:highlight>
                  <a:srgbClr val="FFFFFF"/>
                </a:highlight>
              </a:rPr>
              <a:t>, correct ambient RNA (</a:t>
            </a:r>
            <a:r>
              <a:rPr lang="en-GB" sz="1400" i="1" dirty="0" err="1">
                <a:solidFill>
                  <a:schemeClr val="bg2"/>
                </a:solidFill>
                <a:highlight>
                  <a:srgbClr val="FFFFFF"/>
                </a:highlight>
              </a:rPr>
              <a:t>SoupX</a:t>
            </a:r>
            <a:r>
              <a:rPr lang="en-GB" sz="1400" dirty="0">
                <a:solidFill>
                  <a:schemeClr val="bg2"/>
                </a:solidFill>
                <a:highlight>
                  <a:srgbClr val="FFFFFF"/>
                </a:highlight>
              </a:rPr>
              <a:t> R package), detect doublets (</a:t>
            </a:r>
            <a:r>
              <a:rPr lang="en-GB" sz="1400" b="0" i="1" dirty="0" err="1">
                <a:solidFill>
                  <a:schemeClr val="bg2"/>
                </a:solidFill>
                <a:effectLst/>
                <a:latin typeface="Arial" panose="020B0604020202020204" pitchFamily="34" charset="0"/>
                <a:cs typeface="Arial" panose="020B0604020202020204" pitchFamily="34" charset="0"/>
              </a:rPr>
              <a:t>scDblFinder</a:t>
            </a:r>
            <a:r>
              <a:rPr lang="en-GB" sz="1400" b="0" dirty="0">
                <a:solidFill>
                  <a:schemeClr val="bg2"/>
                </a:solidFill>
                <a:effectLst/>
                <a:latin typeface="Arial" panose="020B0604020202020204" pitchFamily="34" charset="0"/>
                <a:cs typeface="Arial" panose="020B0604020202020204" pitchFamily="34" charset="0"/>
              </a:rPr>
              <a:t> R package</a:t>
            </a:r>
            <a:r>
              <a:rPr lang="en-GB" sz="1400" dirty="0">
                <a:solidFill>
                  <a:schemeClr val="bg2"/>
                </a:solidFill>
                <a:highlight>
                  <a:srgbClr val="FFFFFF"/>
                </a:highlight>
              </a:rPr>
              <a:t>)</a:t>
            </a:r>
            <a:endParaRPr sz="1400" dirty="0">
              <a:solidFill>
                <a:schemeClr val="bg2"/>
              </a:solidFill>
              <a:highlight>
                <a:srgbClr val="FFFFFF"/>
              </a:highlight>
            </a:endParaRPr>
          </a:p>
          <a:p>
            <a:pPr marL="0" lvl="0" indent="0" algn="l" rtl="0">
              <a:spcBef>
                <a:spcPts val="1900"/>
              </a:spcBef>
              <a:spcAft>
                <a:spcPts val="1900"/>
              </a:spcAft>
              <a:buNone/>
            </a:pPr>
            <a:endParaRPr sz="1400" dirty="0">
              <a:solidFill>
                <a:schemeClr val="bg2"/>
              </a:solidFill>
            </a:endParaRPr>
          </a:p>
        </p:txBody>
      </p:sp>
      <p:sp>
        <p:nvSpPr>
          <p:cNvPr id="8" name="Google Shape;419;p51">
            <a:extLst>
              <a:ext uri="{FF2B5EF4-FFF2-40B4-BE49-F238E27FC236}">
                <a16:creationId xmlns:a16="http://schemas.microsoft.com/office/drawing/2014/main" id="{5044853F-ADAB-ABCB-C4C9-DF7D91CF01B1}"/>
              </a:ext>
            </a:extLst>
          </p:cNvPr>
          <p:cNvSpPr txBox="1">
            <a:spLocks noGrp="1"/>
          </p:cNvSpPr>
          <p:nvPr>
            <p:ph type="title"/>
          </p:nvPr>
        </p:nvSpPr>
        <p:spPr>
          <a:xfrm>
            <a:off x="184484" y="314722"/>
            <a:ext cx="8520600" cy="572700"/>
          </a:xfrm>
          <a:prstGeom prst="rect">
            <a:avLst/>
          </a:prstGeom>
        </p:spPr>
        <p:txBody>
          <a:bodyPr spcFirstLastPara="1" wrap="square" lIns="91425" tIns="91425" rIns="91425" bIns="91425" anchor="t" anchorCtr="0">
            <a:noAutofit/>
          </a:bodyPr>
          <a:lstStyle/>
          <a:p>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9" name="TextBox 8">
            <a:extLst>
              <a:ext uri="{FF2B5EF4-FFF2-40B4-BE49-F238E27FC236}">
                <a16:creationId xmlns:a16="http://schemas.microsoft.com/office/drawing/2014/main" id="{783586B3-65DE-AE61-90A5-F718EFACA640}"/>
              </a:ext>
            </a:extLst>
          </p:cNvPr>
          <p:cNvSpPr txBox="1"/>
          <p:nvPr/>
        </p:nvSpPr>
        <p:spPr>
          <a:xfrm>
            <a:off x="41362" y="776577"/>
            <a:ext cx="8633512" cy="307777"/>
          </a:xfrm>
          <a:prstGeom prst="rect">
            <a:avLst/>
          </a:prstGeom>
          <a:noFill/>
        </p:spPr>
        <p:txBody>
          <a:bodyPr wrap="square">
            <a:spAutoFit/>
          </a:bodyPr>
          <a:lstStyle/>
          <a:p>
            <a:pPr marL="152400" indent="0">
              <a:spcBef>
                <a:spcPts val="1600"/>
              </a:spcBef>
              <a:buClr>
                <a:srgbClr val="333333"/>
              </a:buClr>
              <a:buSzPts val="1200"/>
              <a:buNone/>
            </a:pPr>
            <a:r>
              <a:rPr lang="en" sz="1400" b="1" u="sng" dirty="0">
                <a:solidFill>
                  <a:schemeClr val="bg2"/>
                </a:solidFill>
              </a:rPr>
              <a:t>Single-cell best practices guide</a:t>
            </a:r>
            <a:r>
              <a:rPr lang="en" sz="1400" dirty="0">
                <a:solidFill>
                  <a:schemeClr val="bg2"/>
                </a:solidFill>
              </a:rPr>
              <a:t> </a:t>
            </a:r>
            <a:r>
              <a:rPr lang="en" sz="1400" dirty="0">
                <a:solidFill>
                  <a:schemeClr val="bg2"/>
                </a:solidFill>
                <a:latin typeface="Arial" panose="020B0604020202020204" pitchFamily="34" charset="0"/>
                <a:cs typeface="Arial" panose="020B0604020202020204" pitchFamily="34" charset="0"/>
              </a:rPr>
              <a:t>(</a:t>
            </a:r>
            <a:r>
              <a:rPr lang="en-GB" b="0" i="0" dirty="0">
                <a:solidFill>
                  <a:schemeClr val="bg2"/>
                </a:solidFill>
                <a:effectLst/>
                <a:latin typeface="Arial" panose="020B0604020202020204" pitchFamily="34" charset="0"/>
                <a:cs typeface="Arial" panose="020B0604020202020204" pitchFamily="34" charset="0"/>
              </a:rPr>
              <a:t>Nat Rev Genet; 2023</a:t>
            </a:r>
            <a:r>
              <a:rPr lang="en" sz="1400" dirty="0">
                <a:solidFill>
                  <a:schemeClr val="bg2"/>
                </a:solidFill>
                <a:latin typeface="Arial" panose="020B0604020202020204" pitchFamily="34" charset="0"/>
                <a:cs typeface="Arial" panose="020B0604020202020204" pitchFamily="34" charset="0"/>
              </a:rPr>
              <a:t>) </a:t>
            </a:r>
            <a:r>
              <a:rPr lang="en" sz="1400" dirty="0">
                <a:solidFill>
                  <a:schemeClr val="bg2"/>
                </a:solidFill>
              </a:rPr>
              <a:t>-&gt; different methods, python code</a:t>
            </a:r>
            <a:endParaRPr lang="en" sz="1400" b="1" dirty="0">
              <a:solidFill>
                <a:schemeClr val="bg2"/>
              </a:solidFill>
              <a:highlight>
                <a:srgbClr val="FFFFFF"/>
              </a:highlight>
            </a:endParaRPr>
          </a:p>
        </p:txBody>
      </p:sp>
      <p:pic>
        <p:nvPicPr>
          <p:cNvPr id="3" name="Picture 2" descr="A diagram of a quality control&#10;&#10;AI-generated content may be incorrect.">
            <a:extLst>
              <a:ext uri="{FF2B5EF4-FFF2-40B4-BE49-F238E27FC236}">
                <a16:creationId xmlns:a16="http://schemas.microsoft.com/office/drawing/2014/main" id="{1770A977-5BA6-E469-90FB-EA5BACA63BA1}"/>
              </a:ext>
            </a:extLst>
          </p:cNvPr>
          <p:cNvPicPr>
            <a:picLocks noChangeAspect="1"/>
          </p:cNvPicPr>
          <p:nvPr/>
        </p:nvPicPr>
        <p:blipFill>
          <a:blip r:embed="rId5"/>
          <a:stretch>
            <a:fillRect/>
          </a:stretch>
        </p:blipFill>
        <p:spPr>
          <a:xfrm>
            <a:off x="4850749" y="2523886"/>
            <a:ext cx="3429704" cy="1679650"/>
          </a:xfrm>
          <a:prstGeom prst="rect">
            <a:avLst/>
          </a:prstGeom>
        </p:spPr>
      </p:pic>
      <p:sp>
        <p:nvSpPr>
          <p:cNvPr id="4" name="Google Shape;423;p51">
            <a:extLst>
              <a:ext uri="{FF2B5EF4-FFF2-40B4-BE49-F238E27FC236}">
                <a16:creationId xmlns:a16="http://schemas.microsoft.com/office/drawing/2014/main" id="{88C8FE7A-07B5-9E40-0A3F-64A2F6366A3A}"/>
              </a:ext>
            </a:extLst>
          </p:cNvPr>
          <p:cNvSpPr txBox="1"/>
          <p:nvPr/>
        </p:nvSpPr>
        <p:spPr>
          <a:xfrm>
            <a:off x="4923520" y="4113485"/>
            <a:ext cx="4417321" cy="499495"/>
          </a:xfrm>
          <a:prstGeom prst="rect">
            <a:avLst/>
          </a:prstGeom>
          <a:noFill/>
          <a:ln>
            <a:noFill/>
          </a:ln>
        </p:spPr>
        <p:txBody>
          <a:bodyPr spcFirstLastPara="1" wrap="square" lIns="91425" tIns="91425" rIns="91425" bIns="91425" anchor="t" anchorCtr="0">
            <a:noAutofit/>
          </a:bodyPr>
          <a:lstStyle/>
          <a:p>
            <a:pPr lvl="0"/>
            <a:r>
              <a:rPr lang="en" sz="900" b="1" dirty="0">
                <a:solidFill>
                  <a:srgbClr val="666666"/>
                </a:solidFill>
                <a:highlight>
                  <a:srgbClr val="FFFFFF"/>
                </a:highlight>
                <a:latin typeface="Roboto"/>
                <a:ea typeface="Roboto"/>
                <a:cs typeface="Roboto"/>
                <a:sym typeface="Roboto"/>
              </a:rPr>
              <a:t>QC concepts of scRNA-seq. </a:t>
            </a:r>
            <a:r>
              <a:rPr lang="en" sz="900" i="1" dirty="0">
                <a:solidFill>
                  <a:srgbClr val="666666"/>
                </a:solidFill>
                <a:highlight>
                  <a:srgbClr val="FFFFFF"/>
                </a:highlight>
                <a:latin typeface="Roboto"/>
                <a:ea typeface="Roboto"/>
                <a:cs typeface="Roboto"/>
                <a:sym typeface="Roboto"/>
              </a:rPr>
              <a:t>Source: </a:t>
            </a:r>
            <a:r>
              <a:rPr lang="en-GB" sz="900" u="sng" dirty="0">
                <a:solidFill>
                  <a:schemeClr val="hlink"/>
                </a:solidFill>
              </a:rPr>
              <a:t>https://www.sc-best-practices.org/preprocessing_visualization/quality_control.html</a:t>
            </a:r>
            <a:endParaRPr sz="900" i="1" dirty="0"/>
          </a:p>
        </p:txBody>
      </p:sp>
    </p:spTree>
    <p:extLst>
      <p:ext uri="{BB962C8B-B14F-4D97-AF65-F5344CB8AC3E}">
        <p14:creationId xmlns:p14="http://schemas.microsoft.com/office/powerpoint/2010/main" val="58878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2" name="Google Shape;8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 Transcriptomics</a:t>
            </a:r>
            <a:r>
              <a:rPr lang="en" b="1" dirty="0">
                <a:solidFill>
                  <a:srgbClr val="152243"/>
                </a:solidFill>
              </a:rPr>
              <a:t> </a:t>
            </a:r>
            <a:r>
              <a:rPr lang="en" sz="2000" b="1" dirty="0">
                <a:solidFill>
                  <a:srgbClr val="666666"/>
                </a:solidFill>
              </a:rPr>
              <a:t>| </a:t>
            </a:r>
            <a:r>
              <a:rPr lang="en" sz="2000" b="1" i="1" dirty="0">
                <a:solidFill>
                  <a:srgbClr val="666666"/>
                </a:solidFill>
              </a:rPr>
              <a:t>Concepts</a:t>
            </a:r>
            <a:endParaRPr sz="2000" b="1" i="1" dirty="0">
              <a:solidFill>
                <a:srgbClr val="666666"/>
              </a:solidFill>
            </a:endParaRPr>
          </a:p>
        </p:txBody>
      </p:sp>
      <p:sp>
        <p:nvSpPr>
          <p:cNvPr id="84" name="Google Shape;8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85" name="Google Shape;85;p16"/>
          <p:cNvSpPr txBox="1">
            <a:spLocks noGrp="1"/>
          </p:cNvSpPr>
          <p:nvPr>
            <p:ph type="body" idx="1"/>
          </p:nvPr>
        </p:nvSpPr>
        <p:spPr>
          <a:xfrm>
            <a:off x="226208" y="1274335"/>
            <a:ext cx="8520600" cy="2282807"/>
          </a:xfrm>
          <a:prstGeom prst="rect">
            <a:avLst/>
          </a:prstGeom>
        </p:spPr>
        <p:txBody>
          <a:bodyPr spcFirstLastPara="1" wrap="square" lIns="91425" tIns="91425" rIns="91425" bIns="91425" anchor="t" anchorCtr="0">
            <a:noAutofit/>
          </a:bodyPr>
          <a:lstStyle/>
          <a:p>
            <a:pPr indent="-317500">
              <a:buSzPts val="1400"/>
            </a:pPr>
            <a:r>
              <a:rPr lang="en" sz="1400" dirty="0"/>
              <a:t>Transcriptomics: study of the transcriptome -&gt; transcripts made from genes expressed</a:t>
            </a:r>
          </a:p>
          <a:p>
            <a:pPr indent="-317500">
              <a:buSzPts val="1400"/>
            </a:pPr>
            <a:endParaRPr lang="en" sz="1400" b="1" dirty="0"/>
          </a:p>
          <a:p>
            <a:pPr indent="-317500">
              <a:buSzPts val="1400"/>
            </a:pPr>
            <a:r>
              <a:rPr lang="en-GB" sz="1400" dirty="0"/>
              <a:t>Helps us understand:</a:t>
            </a:r>
            <a:endParaRPr lang="en-GB" dirty="0"/>
          </a:p>
          <a:p>
            <a:pPr lvl="1"/>
            <a:r>
              <a:rPr lang="en-GB" dirty="0"/>
              <a:t>How gene expression influences </a:t>
            </a:r>
            <a:r>
              <a:rPr lang="en-GB" dirty="0" err="1"/>
              <a:t>tumor</a:t>
            </a:r>
            <a:r>
              <a:rPr lang="en-GB" dirty="0"/>
              <a:t> biology, progression, and treatment response</a:t>
            </a:r>
          </a:p>
          <a:p>
            <a:pPr lvl="1"/>
            <a:r>
              <a:rPr lang="en-GB" b="1" dirty="0" err="1"/>
              <a:t>Tumor</a:t>
            </a:r>
            <a:r>
              <a:rPr lang="en-GB" b="1" dirty="0"/>
              <a:t> tissue heterogeneity (intra- &amp; inter-)</a:t>
            </a:r>
            <a:br>
              <a:rPr lang="en" b="1" dirty="0"/>
            </a:br>
            <a:br>
              <a:rPr lang="en" b="1" dirty="0"/>
            </a:br>
            <a:endParaRPr lang="en" b="1" dirty="0"/>
          </a:p>
        </p:txBody>
      </p:sp>
      <p:sp>
        <p:nvSpPr>
          <p:cNvPr id="3" name="TextBox 2">
            <a:extLst>
              <a:ext uri="{FF2B5EF4-FFF2-40B4-BE49-F238E27FC236}">
                <a16:creationId xmlns:a16="http://schemas.microsoft.com/office/drawing/2014/main" id="{636FE3BD-FF60-0857-E2D2-6839AA385DE0}"/>
              </a:ext>
            </a:extLst>
          </p:cNvPr>
          <p:cNvSpPr txBox="1"/>
          <p:nvPr/>
        </p:nvSpPr>
        <p:spPr>
          <a:xfrm>
            <a:off x="3081131" y="4490726"/>
            <a:ext cx="5665677" cy="415498"/>
          </a:xfrm>
          <a:prstGeom prst="rect">
            <a:avLst/>
          </a:prstGeom>
          <a:noFill/>
        </p:spPr>
        <p:txBody>
          <a:bodyPr wrap="square">
            <a:spAutoFit/>
          </a:bodyPr>
          <a:lstStyle/>
          <a:p>
            <a:r>
              <a:rPr lang="en-GB" sz="1050" dirty="0"/>
              <a:t>Advanced Cell Diagnostics. (29 oct. 2019). </a:t>
            </a:r>
            <a:r>
              <a:rPr lang="en-GB" sz="1050" b="1" dirty="0"/>
              <a:t>ASHG 2019 </a:t>
            </a:r>
            <a:r>
              <a:rPr lang="en-GB" sz="1050" b="1" dirty="0" err="1"/>
              <a:t>scRNAseq</a:t>
            </a:r>
            <a:r>
              <a:rPr lang="en-GB" sz="1050" b="1" dirty="0"/>
              <a:t> </a:t>
            </a:r>
            <a:r>
              <a:rPr lang="en-GB" sz="1050" b="1" dirty="0" err="1"/>
              <a:t>HiPlex</a:t>
            </a:r>
            <a:r>
              <a:rPr lang="en-GB" sz="1050" b="1" dirty="0"/>
              <a:t> oral presentation </a:t>
            </a:r>
            <a:r>
              <a:rPr lang="en-GB" sz="1050" dirty="0"/>
              <a:t>[Video]. YouTube. </a:t>
            </a:r>
            <a:r>
              <a:rPr lang="en-GB" sz="1050" dirty="0">
                <a:hlinkClick r:id="rId3"/>
              </a:rPr>
              <a:t>https://www.youtube.com/watch?v=YlRemO_TE3Y</a:t>
            </a:r>
            <a:r>
              <a:rPr lang="en-GB" sz="1050" dirty="0"/>
              <a:t> </a:t>
            </a:r>
          </a:p>
        </p:txBody>
      </p:sp>
      <p:pic>
        <p:nvPicPr>
          <p:cNvPr id="5" name="Picture 4" descr="A fruit on a plate&#10;&#10;AI-generated content may be incorrect.">
            <a:extLst>
              <a:ext uri="{FF2B5EF4-FFF2-40B4-BE49-F238E27FC236}">
                <a16:creationId xmlns:a16="http://schemas.microsoft.com/office/drawing/2014/main" id="{5E753A7D-C8F9-076F-E647-D1B0AABBF77C}"/>
              </a:ext>
            </a:extLst>
          </p:cNvPr>
          <p:cNvPicPr>
            <a:picLocks noChangeAspect="1"/>
          </p:cNvPicPr>
          <p:nvPr/>
        </p:nvPicPr>
        <p:blipFill>
          <a:blip r:embed="rId4"/>
          <a:srcRect t="11912"/>
          <a:stretch>
            <a:fillRect/>
          </a:stretch>
        </p:blipFill>
        <p:spPr>
          <a:xfrm>
            <a:off x="3546280" y="3279373"/>
            <a:ext cx="3991555" cy="1243680"/>
          </a:xfrm>
          <a:prstGeom prst="rect">
            <a:avLst/>
          </a:prstGeom>
        </p:spPr>
      </p:pic>
      <p:sp>
        <p:nvSpPr>
          <p:cNvPr id="6" name="TextBox 5">
            <a:extLst>
              <a:ext uri="{FF2B5EF4-FFF2-40B4-BE49-F238E27FC236}">
                <a16:creationId xmlns:a16="http://schemas.microsoft.com/office/drawing/2014/main" id="{AD213217-AE5E-5C8D-D703-89CBB4148C1A}"/>
              </a:ext>
            </a:extLst>
          </p:cNvPr>
          <p:cNvSpPr txBox="1"/>
          <p:nvPr/>
        </p:nvSpPr>
        <p:spPr>
          <a:xfrm>
            <a:off x="3476855" y="2997975"/>
            <a:ext cx="1257300" cy="261610"/>
          </a:xfrm>
          <a:prstGeom prst="rect">
            <a:avLst/>
          </a:prstGeom>
          <a:noFill/>
        </p:spPr>
        <p:txBody>
          <a:bodyPr wrap="square" rtlCol="0">
            <a:spAutoFit/>
          </a:bodyPr>
          <a:lstStyle/>
          <a:p>
            <a:r>
              <a:rPr lang="en-GB" sz="1100" dirty="0"/>
              <a:t>Bulk </a:t>
            </a:r>
            <a:r>
              <a:rPr lang="en-GB" sz="1100" dirty="0" err="1"/>
              <a:t>RNAseq</a:t>
            </a:r>
            <a:endParaRPr lang="en-GB" sz="1100" dirty="0"/>
          </a:p>
        </p:txBody>
      </p:sp>
      <p:sp>
        <p:nvSpPr>
          <p:cNvPr id="7" name="TextBox 6">
            <a:extLst>
              <a:ext uri="{FF2B5EF4-FFF2-40B4-BE49-F238E27FC236}">
                <a16:creationId xmlns:a16="http://schemas.microsoft.com/office/drawing/2014/main" id="{A2DFD103-0B6C-F234-EF68-003C0999732E}"/>
              </a:ext>
            </a:extLst>
          </p:cNvPr>
          <p:cNvSpPr txBox="1"/>
          <p:nvPr/>
        </p:nvSpPr>
        <p:spPr>
          <a:xfrm>
            <a:off x="4941992" y="3017763"/>
            <a:ext cx="1257300" cy="261610"/>
          </a:xfrm>
          <a:prstGeom prst="rect">
            <a:avLst/>
          </a:prstGeom>
          <a:noFill/>
        </p:spPr>
        <p:txBody>
          <a:bodyPr wrap="square" rtlCol="0">
            <a:spAutoFit/>
          </a:bodyPr>
          <a:lstStyle/>
          <a:p>
            <a:r>
              <a:rPr lang="en-GB" sz="1100" dirty="0" err="1"/>
              <a:t>scRNAseq</a:t>
            </a:r>
            <a:endParaRPr lang="en-GB" sz="1100" dirty="0"/>
          </a:p>
        </p:txBody>
      </p:sp>
      <p:sp>
        <p:nvSpPr>
          <p:cNvPr id="8" name="TextBox 7">
            <a:extLst>
              <a:ext uri="{FF2B5EF4-FFF2-40B4-BE49-F238E27FC236}">
                <a16:creationId xmlns:a16="http://schemas.microsoft.com/office/drawing/2014/main" id="{CDBE7093-7A5B-0222-8FA3-B031AA3D6D9C}"/>
              </a:ext>
            </a:extLst>
          </p:cNvPr>
          <p:cNvSpPr txBox="1"/>
          <p:nvPr/>
        </p:nvSpPr>
        <p:spPr>
          <a:xfrm>
            <a:off x="6336193" y="2997975"/>
            <a:ext cx="1257300" cy="261610"/>
          </a:xfrm>
          <a:prstGeom prst="rect">
            <a:avLst/>
          </a:prstGeom>
          <a:noFill/>
        </p:spPr>
        <p:txBody>
          <a:bodyPr wrap="square" rtlCol="0">
            <a:spAutoFit/>
          </a:bodyPr>
          <a:lstStyle/>
          <a:p>
            <a:r>
              <a:rPr lang="en-GB" sz="1100" dirty="0"/>
              <a:t>Spatial </a:t>
            </a:r>
            <a:r>
              <a:rPr lang="en-GB" sz="1100" dirty="0" err="1"/>
              <a:t>RNAseq</a:t>
            </a:r>
            <a:endParaRPr lang="en-GB" sz="1100" dirty="0"/>
          </a:p>
        </p:txBody>
      </p:sp>
    </p:spTree>
    <p:extLst>
      <p:ext uri="{BB962C8B-B14F-4D97-AF65-F5344CB8AC3E}">
        <p14:creationId xmlns:p14="http://schemas.microsoft.com/office/powerpoint/2010/main" val="28492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1"/>
          <p:cNvSpPr txBox="1">
            <a:spLocks noGrp="1"/>
          </p:cNvSpPr>
          <p:nvPr>
            <p:ph type="body" idx="1"/>
          </p:nvPr>
        </p:nvSpPr>
        <p:spPr>
          <a:xfrm>
            <a:off x="41362" y="985498"/>
            <a:ext cx="5175532" cy="3029911"/>
          </a:xfrm>
          <a:prstGeom prst="rect">
            <a:avLst/>
          </a:prstGeom>
        </p:spPr>
        <p:txBody>
          <a:bodyPr spcFirstLastPara="1" wrap="square" lIns="91425" tIns="91425" rIns="91425" bIns="91425" anchor="t" anchorCtr="0">
            <a:noAutofit/>
          </a:bodyPr>
          <a:lstStyle/>
          <a:p>
            <a:pPr marL="152400" lvl="0" indent="0" algn="l" rtl="0">
              <a:spcBef>
                <a:spcPts val="1600"/>
              </a:spcBef>
              <a:spcAft>
                <a:spcPts val="0"/>
              </a:spcAft>
              <a:buClr>
                <a:srgbClr val="333333"/>
              </a:buClr>
              <a:buSzPts val="1200"/>
              <a:buNone/>
            </a:pPr>
            <a:r>
              <a:rPr lang="en" sz="1400" b="1" dirty="0">
                <a:solidFill>
                  <a:schemeClr val="bg2"/>
                </a:solidFill>
                <a:highlight>
                  <a:srgbClr val="FFFFFF"/>
                </a:highlight>
              </a:rPr>
              <a:t>Preprocessing &amp; visualization:</a:t>
            </a:r>
          </a:p>
          <a:p>
            <a:pPr marL="152400" lvl="0" indent="0" algn="l" rtl="0">
              <a:spcBef>
                <a:spcPts val="1600"/>
              </a:spcBef>
              <a:spcAft>
                <a:spcPts val="0"/>
              </a:spcAft>
              <a:buClr>
                <a:srgbClr val="333333"/>
              </a:buClr>
              <a:buSzPts val="1200"/>
              <a:buNone/>
            </a:pPr>
            <a:endParaRPr lang="en" sz="1000" b="1" dirty="0">
              <a:solidFill>
                <a:schemeClr val="bg2"/>
              </a:solidFill>
              <a:highlight>
                <a:srgbClr val="FFFFFF"/>
              </a:highlight>
            </a:endParaRPr>
          </a:p>
          <a:p>
            <a:pPr marL="495300" lvl="0" algn="l" rtl="0">
              <a:spcBef>
                <a:spcPts val="0"/>
              </a:spcBef>
              <a:spcAft>
                <a:spcPts val="0"/>
              </a:spcAft>
              <a:buClr>
                <a:srgbClr val="333333"/>
              </a:buClr>
              <a:buSzPts val="1200"/>
              <a:buFont typeface="+mj-lt"/>
              <a:buAutoNum type="arabicPeriod" startAt="2"/>
            </a:pPr>
            <a:r>
              <a:rPr lang="en" sz="1400" b="1" dirty="0">
                <a:solidFill>
                  <a:schemeClr val="bg2"/>
                </a:solidFill>
                <a:highlight>
                  <a:srgbClr val="FFFFFF"/>
                </a:highlight>
              </a:rPr>
              <a:t>Normalization:</a:t>
            </a:r>
            <a:r>
              <a:rPr lang="en" sz="1400" dirty="0">
                <a:solidFill>
                  <a:schemeClr val="bg2"/>
                </a:solidFill>
                <a:highlight>
                  <a:srgbClr val="FFFFFF"/>
                </a:highlight>
              </a:rPr>
              <a:t> counts are normalized for library size differences and transformed to reduce variance</a:t>
            </a:r>
            <a:endParaRPr sz="1400" dirty="0">
              <a:solidFill>
                <a:schemeClr val="bg2"/>
              </a:solidFill>
              <a:highlight>
                <a:srgbClr val="FFFFFF"/>
              </a:highlight>
            </a:endParaRPr>
          </a:p>
          <a:p>
            <a:pPr marL="495300" lvl="0" algn="l" rtl="0">
              <a:spcBef>
                <a:spcPts val="0"/>
              </a:spcBef>
              <a:spcAft>
                <a:spcPts val="0"/>
              </a:spcAft>
              <a:buClr>
                <a:srgbClr val="333333"/>
              </a:buClr>
              <a:buSzPts val="1200"/>
              <a:buFont typeface="+mj-lt"/>
              <a:buAutoNum type="arabicPeriod" startAt="2"/>
            </a:pPr>
            <a:r>
              <a:rPr lang="en" sz="1400" b="1" dirty="0">
                <a:solidFill>
                  <a:schemeClr val="bg2"/>
                </a:solidFill>
                <a:highlight>
                  <a:srgbClr val="FFFFFF"/>
                </a:highlight>
              </a:rPr>
              <a:t>Feature selection</a:t>
            </a:r>
            <a:r>
              <a:rPr lang="en" sz="1400" dirty="0">
                <a:solidFill>
                  <a:schemeClr val="bg2"/>
                </a:solidFill>
                <a:highlight>
                  <a:srgbClr val="FFFFFF"/>
                </a:highlight>
              </a:rPr>
              <a:t>: retaining genes that are highly variable</a:t>
            </a:r>
          </a:p>
          <a:p>
            <a:pPr marL="495300">
              <a:buClr>
                <a:srgbClr val="333333"/>
              </a:buClr>
              <a:buSzPts val="1200"/>
              <a:buFont typeface="+mj-lt"/>
              <a:buAutoNum type="arabicPeriod" startAt="2"/>
            </a:pPr>
            <a:r>
              <a:rPr lang="en-GB" sz="1400" b="1" dirty="0">
                <a:solidFill>
                  <a:schemeClr val="bg2"/>
                </a:solidFill>
                <a:highlight>
                  <a:srgbClr val="FFFFFF"/>
                </a:highlight>
              </a:rPr>
              <a:t>Dimensionality reduction:</a:t>
            </a:r>
            <a:r>
              <a:rPr lang="en-GB" sz="1400" dirty="0">
                <a:solidFill>
                  <a:schemeClr val="bg2"/>
                </a:solidFill>
                <a:highlight>
                  <a:srgbClr val="FFFFFF"/>
                </a:highlight>
              </a:rPr>
              <a:t> compact the data and reduce noise (PCA, or non-linear techniques like UMAP)</a:t>
            </a:r>
            <a:endParaRPr lang="en-GB" sz="1400" dirty="0">
              <a:solidFill>
                <a:schemeClr val="bg2"/>
              </a:solidFill>
            </a:endParaRPr>
          </a:p>
          <a:p>
            <a:pPr marL="457200" lvl="0" indent="-304800" algn="l" rtl="0">
              <a:spcBef>
                <a:spcPts val="0"/>
              </a:spcBef>
              <a:spcAft>
                <a:spcPts val="0"/>
              </a:spcAft>
              <a:buClr>
                <a:srgbClr val="333333"/>
              </a:buClr>
              <a:buSzPts val="1200"/>
              <a:buAutoNum type="arabicPeriod" startAt="2"/>
            </a:pPr>
            <a:endParaRPr sz="1400" dirty="0">
              <a:solidFill>
                <a:schemeClr val="bg2"/>
              </a:solidFill>
            </a:endParaRPr>
          </a:p>
          <a:p>
            <a:pPr marL="0" lvl="0" indent="0" algn="l" rtl="0">
              <a:spcBef>
                <a:spcPts val="1900"/>
              </a:spcBef>
              <a:spcAft>
                <a:spcPts val="1900"/>
              </a:spcAft>
              <a:buNone/>
            </a:pPr>
            <a:endParaRPr sz="1400" dirty="0">
              <a:solidFill>
                <a:schemeClr val="bg2"/>
              </a:solidFill>
            </a:endParaRPr>
          </a:p>
        </p:txBody>
      </p:sp>
      <p:sp>
        <p:nvSpPr>
          <p:cNvPr id="419" name="Google Shape;419;p51"/>
          <p:cNvSpPr txBox="1">
            <a:spLocks noGrp="1"/>
          </p:cNvSpPr>
          <p:nvPr>
            <p:ph type="title"/>
          </p:nvPr>
        </p:nvSpPr>
        <p:spPr>
          <a:xfrm>
            <a:off x="184484" y="314722"/>
            <a:ext cx="8520600" cy="572700"/>
          </a:xfrm>
          <a:prstGeom prst="rect">
            <a:avLst/>
          </a:prstGeom>
        </p:spPr>
        <p:txBody>
          <a:bodyPr spcFirstLastPara="1" wrap="square" lIns="91425" tIns="91425" rIns="91425" bIns="91425" anchor="t" anchorCtr="0">
            <a:noAutofit/>
          </a:bodyPr>
          <a:lstStyle/>
          <a:p>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420" name="Google Shape;420;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4" name="Google Shape;433;p52">
            <a:extLst>
              <a:ext uri="{FF2B5EF4-FFF2-40B4-BE49-F238E27FC236}">
                <a16:creationId xmlns:a16="http://schemas.microsoft.com/office/drawing/2014/main" id="{DFB59AD6-77DD-F0F4-ABA3-31ADF2F8CFC1}"/>
              </a:ext>
            </a:extLst>
          </p:cNvPr>
          <p:cNvPicPr preferRelativeResize="0"/>
          <p:nvPr/>
        </p:nvPicPr>
        <p:blipFill>
          <a:blip r:embed="rId3">
            <a:alphaModFix/>
          </a:blip>
          <a:srcRect b="51137"/>
          <a:stretch/>
        </p:blipFill>
        <p:spPr>
          <a:xfrm>
            <a:off x="5534436" y="1334753"/>
            <a:ext cx="2822896" cy="2729694"/>
          </a:xfrm>
          <a:prstGeom prst="rect">
            <a:avLst/>
          </a:prstGeom>
          <a:noFill/>
          <a:ln>
            <a:noFill/>
          </a:ln>
        </p:spPr>
      </p:pic>
      <p:sp>
        <p:nvSpPr>
          <p:cNvPr id="5" name="Google Shape;432;p52">
            <a:extLst>
              <a:ext uri="{FF2B5EF4-FFF2-40B4-BE49-F238E27FC236}">
                <a16:creationId xmlns:a16="http://schemas.microsoft.com/office/drawing/2014/main" id="{8FABD1F7-695C-2FFD-616E-2EF7C02FC553}"/>
              </a:ext>
            </a:extLst>
          </p:cNvPr>
          <p:cNvSpPr txBox="1"/>
          <p:nvPr/>
        </p:nvSpPr>
        <p:spPr>
          <a:xfrm>
            <a:off x="5216894" y="4113485"/>
            <a:ext cx="4126628" cy="5659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dirty="0">
                <a:solidFill>
                  <a:srgbClr val="666666"/>
                </a:solidFill>
                <a:highlight>
                  <a:srgbClr val="FFFFFF"/>
                </a:highlight>
                <a:latin typeface="Roboto"/>
                <a:ea typeface="Roboto"/>
                <a:cs typeface="Roboto"/>
                <a:sym typeface="Roboto"/>
              </a:rPr>
              <a:t>2D embedding of scRNA-seq of immune cell populations. a</a:t>
            </a:r>
            <a:r>
              <a:rPr lang="en" sz="1050" dirty="0">
                <a:solidFill>
                  <a:srgbClr val="666666"/>
                </a:solidFill>
                <a:highlight>
                  <a:srgbClr val="FFFFFF"/>
                </a:highlight>
                <a:latin typeface="Roboto"/>
                <a:ea typeface="Roboto"/>
                <a:cs typeface="Roboto"/>
                <a:sym typeface="Roboto"/>
              </a:rPr>
              <a:t>. UMAP.</a:t>
            </a:r>
            <a:r>
              <a:rPr lang="en" sz="1050" b="1" dirty="0">
                <a:solidFill>
                  <a:srgbClr val="666666"/>
                </a:solidFill>
                <a:highlight>
                  <a:srgbClr val="FFFFFF"/>
                </a:highlight>
                <a:latin typeface="Roboto"/>
                <a:ea typeface="Roboto"/>
                <a:cs typeface="Roboto"/>
                <a:sym typeface="Roboto"/>
              </a:rPr>
              <a:t> </a:t>
            </a:r>
            <a:r>
              <a:rPr lang="en" sz="1050" i="1" dirty="0">
                <a:solidFill>
                  <a:srgbClr val="666666"/>
                </a:solidFill>
                <a:highlight>
                  <a:srgbClr val="FFFFFF"/>
                </a:highlight>
                <a:latin typeface="Roboto"/>
                <a:ea typeface="Roboto"/>
                <a:cs typeface="Roboto"/>
                <a:sym typeface="Roboto"/>
              </a:rPr>
              <a:t>Source: </a:t>
            </a:r>
            <a:r>
              <a:rPr lang="en" sz="1100" dirty="0">
                <a:solidFill>
                  <a:srgbClr val="666666"/>
                </a:solidFill>
              </a:rPr>
              <a:t>Becht et al. Nature Biotechnology 2019.</a:t>
            </a:r>
            <a:endParaRPr i="1" dirty="0"/>
          </a:p>
        </p:txBody>
      </p:sp>
      <p:sp>
        <p:nvSpPr>
          <p:cNvPr id="7" name="TextBox 6">
            <a:extLst>
              <a:ext uri="{FF2B5EF4-FFF2-40B4-BE49-F238E27FC236}">
                <a16:creationId xmlns:a16="http://schemas.microsoft.com/office/drawing/2014/main" id="{98E48CA8-BA7B-C360-83F2-1B0976F2BC8D}"/>
              </a:ext>
            </a:extLst>
          </p:cNvPr>
          <p:cNvSpPr txBox="1"/>
          <p:nvPr/>
        </p:nvSpPr>
        <p:spPr>
          <a:xfrm>
            <a:off x="41362" y="776577"/>
            <a:ext cx="8633512" cy="307777"/>
          </a:xfrm>
          <a:prstGeom prst="rect">
            <a:avLst/>
          </a:prstGeom>
          <a:noFill/>
        </p:spPr>
        <p:txBody>
          <a:bodyPr wrap="square">
            <a:spAutoFit/>
          </a:bodyPr>
          <a:lstStyle/>
          <a:p>
            <a:pPr marL="152400" indent="0">
              <a:spcBef>
                <a:spcPts val="1600"/>
              </a:spcBef>
              <a:buClr>
                <a:srgbClr val="333333"/>
              </a:buClr>
              <a:buSzPts val="1200"/>
              <a:buNone/>
            </a:pPr>
            <a:r>
              <a:rPr lang="en" sz="1400" b="1" u="sng" dirty="0">
                <a:solidFill>
                  <a:schemeClr val="bg2"/>
                </a:solidFill>
              </a:rPr>
              <a:t>Single-cell best practices guide</a:t>
            </a:r>
            <a:r>
              <a:rPr lang="en" sz="1400" dirty="0">
                <a:solidFill>
                  <a:schemeClr val="bg2"/>
                </a:solidFill>
              </a:rPr>
              <a:t> </a:t>
            </a:r>
            <a:r>
              <a:rPr lang="en" sz="1400" dirty="0">
                <a:solidFill>
                  <a:schemeClr val="bg2"/>
                </a:solidFill>
                <a:latin typeface="Arial" panose="020B0604020202020204" pitchFamily="34" charset="0"/>
                <a:cs typeface="Arial" panose="020B0604020202020204" pitchFamily="34" charset="0"/>
              </a:rPr>
              <a:t>(</a:t>
            </a:r>
            <a:r>
              <a:rPr lang="en-GB" b="0" i="0" dirty="0">
                <a:solidFill>
                  <a:schemeClr val="bg2"/>
                </a:solidFill>
                <a:effectLst/>
                <a:latin typeface="Arial" panose="020B0604020202020204" pitchFamily="34" charset="0"/>
                <a:cs typeface="Arial" panose="020B0604020202020204" pitchFamily="34" charset="0"/>
              </a:rPr>
              <a:t>Nat Rev Genet; 2023</a:t>
            </a:r>
            <a:r>
              <a:rPr lang="en" sz="1400" dirty="0">
                <a:solidFill>
                  <a:schemeClr val="bg2"/>
                </a:solidFill>
                <a:latin typeface="Arial" panose="020B0604020202020204" pitchFamily="34" charset="0"/>
                <a:cs typeface="Arial" panose="020B0604020202020204" pitchFamily="34" charset="0"/>
              </a:rPr>
              <a:t>) </a:t>
            </a:r>
            <a:r>
              <a:rPr lang="en" sz="1400" dirty="0">
                <a:solidFill>
                  <a:schemeClr val="bg2"/>
                </a:solidFill>
              </a:rPr>
              <a:t>-&gt; different methods, python code</a:t>
            </a:r>
            <a:endParaRPr lang="en" sz="1400" b="1" dirty="0">
              <a:solidFill>
                <a:schemeClr val="bg2"/>
              </a:solidFill>
              <a:highlight>
                <a:srgbClr val="FFFFFF"/>
              </a:highlight>
            </a:endParaRPr>
          </a:p>
        </p:txBody>
      </p:sp>
    </p:spTree>
    <p:extLst>
      <p:ext uri="{BB962C8B-B14F-4D97-AF65-F5344CB8AC3E}">
        <p14:creationId xmlns:p14="http://schemas.microsoft.com/office/powerpoint/2010/main" val="2704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4"/>
          <p:cNvSpPr txBox="1">
            <a:spLocks noGrp="1"/>
          </p:cNvSpPr>
          <p:nvPr>
            <p:ph type="body" idx="1"/>
          </p:nvPr>
        </p:nvSpPr>
        <p:spPr>
          <a:xfrm>
            <a:off x="311700" y="766962"/>
            <a:ext cx="5087291" cy="36861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400" b="1" dirty="0">
                <a:solidFill>
                  <a:schemeClr val="bg2"/>
                </a:solidFill>
                <a:highlight>
                  <a:srgbClr val="FFFFFF"/>
                </a:highlight>
              </a:rPr>
              <a:t>UMAP algorithm: </a:t>
            </a:r>
            <a:endParaRPr lang="en" sz="500" b="1" dirty="0">
              <a:solidFill>
                <a:schemeClr val="bg2"/>
              </a:solidFill>
              <a:highlight>
                <a:srgbClr val="FFFFFF"/>
              </a:highlight>
            </a:endParaRPr>
          </a:p>
          <a:p>
            <a:pPr marL="0" lvl="0" indent="0" algn="l" rtl="0">
              <a:spcBef>
                <a:spcPts val="1600"/>
              </a:spcBef>
              <a:spcAft>
                <a:spcPts val="0"/>
              </a:spcAft>
              <a:buNone/>
            </a:pPr>
            <a:r>
              <a:rPr lang="en" sz="1400" u="sng" dirty="0">
                <a:solidFill>
                  <a:schemeClr val="bg2"/>
                </a:solidFill>
                <a:highlight>
                  <a:srgbClr val="FFFFFF"/>
                </a:highlight>
              </a:rPr>
              <a:t>CAREFUL with distance interpretation</a:t>
            </a:r>
          </a:p>
          <a:p>
            <a:pPr marL="0" lvl="0" indent="0" algn="l" rtl="0">
              <a:spcBef>
                <a:spcPts val="1600"/>
              </a:spcBef>
              <a:spcAft>
                <a:spcPts val="0"/>
              </a:spcAft>
              <a:buNone/>
            </a:pPr>
            <a:endParaRPr lang="en" sz="1400" u="sng" dirty="0">
              <a:solidFill>
                <a:schemeClr val="bg2"/>
              </a:solidFill>
              <a:highlight>
                <a:srgbClr val="FFFFFF"/>
              </a:highlight>
            </a:endParaRPr>
          </a:p>
          <a:p>
            <a:pPr marL="0" lvl="0" indent="0" algn="l" rtl="0">
              <a:spcBef>
                <a:spcPts val="1600"/>
              </a:spcBef>
              <a:spcAft>
                <a:spcPts val="0"/>
              </a:spcAft>
              <a:buNone/>
            </a:pPr>
            <a:endParaRPr lang="en" sz="1400" dirty="0">
              <a:solidFill>
                <a:schemeClr val="bg2"/>
              </a:solidFill>
              <a:highlight>
                <a:srgbClr val="FFFFFF"/>
              </a:highlight>
            </a:endParaRPr>
          </a:p>
        </p:txBody>
      </p:sp>
      <p:sp>
        <p:nvSpPr>
          <p:cNvPr id="449" name="Google Shape;449;p54"/>
          <p:cNvSpPr txBox="1">
            <a:spLocks noGrp="1"/>
          </p:cNvSpPr>
          <p:nvPr>
            <p:ph type="title"/>
          </p:nvPr>
        </p:nvSpPr>
        <p:spPr>
          <a:xfrm>
            <a:off x="168577" y="19426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450" name="Google Shape;45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5" name="Picture 4">
            <a:extLst>
              <a:ext uri="{FF2B5EF4-FFF2-40B4-BE49-F238E27FC236}">
                <a16:creationId xmlns:a16="http://schemas.microsoft.com/office/drawing/2014/main" id="{49471668-3C2A-8861-BCBA-E08A194F114D}"/>
              </a:ext>
            </a:extLst>
          </p:cNvPr>
          <p:cNvPicPr>
            <a:picLocks noChangeAspect="1"/>
          </p:cNvPicPr>
          <p:nvPr/>
        </p:nvPicPr>
        <p:blipFill>
          <a:blip r:embed="rId3"/>
          <a:srcRect l="26087" r="52348" b="51417"/>
          <a:stretch/>
        </p:blipFill>
        <p:spPr>
          <a:xfrm>
            <a:off x="5398991" y="1629337"/>
            <a:ext cx="2949935" cy="3033880"/>
          </a:xfrm>
          <a:prstGeom prst="rect">
            <a:avLst/>
          </a:prstGeom>
        </p:spPr>
      </p:pic>
    </p:spTree>
    <p:extLst>
      <p:ext uri="{BB962C8B-B14F-4D97-AF65-F5344CB8AC3E}">
        <p14:creationId xmlns:p14="http://schemas.microsoft.com/office/powerpoint/2010/main" val="2775381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4"/>
          <p:cNvSpPr txBox="1">
            <a:spLocks noGrp="1"/>
          </p:cNvSpPr>
          <p:nvPr>
            <p:ph type="body" idx="1"/>
          </p:nvPr>
        </p:nvSpPr>
        <p:spPr>
          <a:xfrm>
            <a:off x="311700" y="766962"/>
            <a:ext cx="5087291" cy="36861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400" b="1" dirty="0">
                <a:solidFill>
                  <a:schemeClr val="bg2"/>
                </a:solidFill>
                <a:highlight>
                  <a:srgbClr val="FFFFFF"/>
                </a:highlight>
              </a:rPr>
              <a:t>UMAP algorithm: </a:t>
            </a:r>
            <a:endParaRPr lang="en" sz="500" b="1" dirty="0">
              <a:solidFill>
                <a:schemeClr val="bg2"/>
              </a:solidFill>
              <a:highlight>
                <a:srgbClr val="FFFFFF"/>
              </a:highlight>
            </a:endParaRPr>
          </a:p>
          <a:p>
            <a:pPr marL="0" lvl="0" indent="0" algn="l" rtl="0">
              <a:spcBef>
                <a:spcPts val="1600"/>
              </a:spcBef>
              <a:spcAft>
                <a:spcPts val="0"/>
              </a:spcAft>
              <a:buNone/>
            </a:pPr>
            <a:r>
              <a:rPr lang="en" sz="1400" u="sng" dirty="0">
                <a:solidFill>
                  <a:schemeClr val="bg2"/>
                </a:solidFill>
                <a:highlight>
                  <a:srgbClr val="FFFFFF"/>
                </a:highlight>
              </a:rPr>
              <a:t>CAREFUL with distance interpretation</a:t>
            </a:r>
          </a:p>
          <a:p>
            <a:pPr marL="0" lvl="0" indent="0" algn="l" rtl="0">
              <a:spcBef>
                <a:spcPts val="1600"/>
              </a:spcBef>
              <a:spcAft>
                <a:spcPts val="0"/>
              </a:spcAft>
              <a:buNone/>
            </a:pPr>
            <a:endParaRPr lang="en" sz="1400" u="sng" dirty="0">
              <a:solidFill>
                <a:schemeClr val="bg2"/>
              </a:solidFill>
              <a:highlight>
                <a:srgbClr val="FFFFFF"/>
              </a:highlight>
            </a:endParaRPr>
          </a:p>
          <a:p>
            <a:pPr marL="0" lvl="0" indent="0" algn="l" rtl="0">
              <a:spcBef>
                <a:spcPts val="1600"/>
              </a:spcBef>
              <a:spcAft>
                <a:spcPts val="0"/>
              </a:spcAft>
              <a:buNone/>
            </a:pPr>
            <a:r>
              <a:rPr lang="en" sz="1400" i="1" dirty="0">
                <a:solidFill>
                  <a:schemeClr val="bg2"/>
                </a:solidFill>
                <a:highlight>
                  <a:srgbClr val="FFFFFF"/>
                </a:highlight>
              </a:rPr>
              <a:t>Cluster 5 actually closer to 4 than to 1</a:t>
            </a:r>
          </a:p>
          <a:p>
            <a:pPr marL="0" lvl="0" indent="0" algn="l" rtl="0">
              <a:spcBef>
                <a:spcPts val="1600"/>
              </a:spcBef>
              <a:spcAft>
                <a:spcPts val="0"/>
              </a:spcAft>
              <a:buNone/>
            </a:pPr>
            <a:endParaRPr lang="en" sz="1400" dirty="0">
              <a:solidFill>
                <a:schemeClr val="bg2"/>
              </a:solidFill>
              <a:highlight>
                <a:srgbClr val="FFFFFF"/>
              </a:highlight>
            </a:endParaRPr>
          </a:p>
        </p:txBody>
      </p:sp>
      <p:sp>
        <p:nvSpPr>
          <p:cNvPr id="449" name="Google Shape;449;p54"/>
          <p:cNvSpPr txBox="1">
            <a:spLocks noGrp="1"/>
          </p:cNvSpPr>
          <p:nvPr>
            <p:ph type="title"/>
          </p:nvPr>
        </p:nvSpPr>
        <p:spPr>
          <a:xfrm>
            <a:off x="168577" y="19426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450" name="Google Shape;45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5" name="Picture 4">
            <a:extLst>
              <a:ext uri="{FF2B5EF4-FFF2-40B4-BE49-F238E27FC236}">
                <a16:creationId xmlns:a16="http://schemas.microsoft.com/office/drawing/2014/main" id="{49471668-3C2A-8861-BCBA-E08A194F114D}"/>
              </a:ext>
            </a:extLst>
          </p:cNvPr>
          <p:cNvPicPr>
            <a:picLocks noChangeAspect="1"/>
          </p:cNvPicPr>
          <p:nvPr/>
        </p:nvPicPr>
        <p:blipFill>
          <a:blip r:embed="rId3"/>
          <a:srcRect l="26087" r="52348" b="51417"/>
          <a:stretch/>
        </p:blipFill>
        <p:spPr>
          <a:xfrm>
            <a:off x="5398991" y="1629337"/>
            <a:ext cx="2949935" cy="3033880"/>
          </a:xfrm>
          <a:prstGeom prst="rect">
            <a:avLst/>
          </a:prstGeom>
        </p:spPr>
      </p:pic>
      <p:cxnSp>
        <p:nvCxnSpPr>
          <p:cNvPr id="7" name="Straight Arrow Connector 6">
            <a:extLst>
              <a:ext uri="{FF2B5EF4-FFF2-40B4-BE49-F238E27FC236}">
                <a16:creationId xmlns:a16="http://schemas.microsoft.com/office/drawing/2014/main" id="{DC55DA3D-3674-D90E-F90F-7481A43DE91C}"/>
              </a:ext>
            </a:extLst>
          </p:cNvPr>
          <p:cNvCxnSpPr>
            <a:cxnSpLocks/>
            <a:endCxn id="5" idx="1"/>
          </p:cNvCxnSpPr>
          <p:nvPr/>
        </p:nvCxnSpPr>
        <p:spPr>
          <a:xfrm>
            <a:off x="2934031" y="2798859"/>
            <a:ext cx="2464960" cy="347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716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4"/>
          <p:cNvSpPr txBox="1">
            <a:spLocks noGrp="1"/>
          </p:cNvSpPr>
          <p:nvPr>
            <p:ph type="body" idx="1"/>
          </p:nvPr>
        </p:nvSpPr>
        <p:spPr>
          <a:xfrm>
            <a:off x="295797" y="728700"/>
            <a:ext cx="5087291" cy="36861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400" b="1" dirty="0">
                <a:solidFill>
                  <a:schemeClr val="bg2"/>
                </a:solidFill>
                <a:highlight>
                  <a:srgbClr val="FFFFFF"/>
                </a:highlight>
              </a:rPr>
              <a:t>UMAP algorithm: </a:t>
            </a:r>
            <a:endParaRPr lang="en" sz="500" b="1" dirty="0">
              <a:solidFill>
                <a:schemeClr val="bg2"/>
              </a:solidFill>
              <a:highlight>
                <a:srgbClr val="FFFFFF"/>
              </a:highlight>
            </a:endParaRPr>
          </a:p>
          <a:p>
            <a:pPr marL="0" lvl="0" indent="0" algn="l" rtl="0">
              <a:spcBef>
                <a:spcPts val="1600"/>
              </a:spcBef>
              <a:spcAft>
                <a:spcPts val="0"/>
              </a:spcAft>
              <a:buNone/>
            </a:pPr>
            <a:r>
              <a:rPr lang="en" sz="1400" u="sng" dirty="0">
                <a:solidFill>
                  <a:schemeClr val="bg2"/>
                </a:solidFill>
                <a:highlight>
                  <a:srgbClr val="FFFFFF"/>
                </a:highlight>
              </a:rPr>
              <a:t>CAREFUL with distance interpretation</a:t>
            </a:r>
          </a:p>
          <a:p>
            <a:pPr marL="0" lvl="0" indent="0" algn="l" rtl="0">
              <a:spcBef>
                <a:spcPts val="1600"/>
              </a:spcBef>
              <a:spcAft>
                <a:spcPts val="0"/>
              </a:spcAft>
              <a:buNone/>
            </a:pPr>
            <a:endParaRPr lang="en" sz="1400" dirty="0">
              <a:solidFill>
                <a:schemeClr val="bg2"/>
              </a:solidFill>
              <a:highlight>
                <a:srgbClr val="FFFFFF"/>
              </a:highlight>
            </a:endParaRPr>
          </a:p>
        </p:txBody>
      </p:sp>
      <p:sp>
        <p:nvSpPr>
          <p:cNvPr id="449" name="Google Shape;449;p54"/>
          <p:cNvSpPr txBox="1">
            <a:spLocks noGrp="1"/>
          </p:cNvSpPr>
          <p:nvPr>
            <p:ph type="title"/>
          </p:nvPr>
        </p:nvSpPr>
        <p:spPr>
          <a:xfrm>
            <a:off x="134738" y="14277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450" name="Google Shape;45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2" name="TextBox 1">
            <a:extLst>
              <a:ext uri="{FF2B5EF4-FFF2-40B4-BE49-F238E27FC236}">
                <a16:creationId xmlns:a16="http://schemas.microsoft.com/office/drawing/2014/main" id="{329A8BC6-2EA5-5C99-2638-8C402F2FE46F}"/>
              </a:ext>
            </a:extLst>
          </p:cNvPr>
          <p:cNvSpPr txBox="1"/>
          <p:nvPr/>
        </p:nvSpPr>
        <p:spPr>
          <a:xfrm>
            <a:off x="4707172" y="1518865"/>
            <a:ext cx="3900458" cy="738664"/>
          </a:xfrm>
          <a:prstGeom prst="rect">
            <a:avLst/>
          </a:prstGeom>
          <a:noFill/>
        </p:spPr>
        <p:txBody>
          <a:bodyPr wrap="square" rtlCol="0">
            <a:spAutoFit/>
          </a:bodyPr>
          <a:lstStyle/>
          <a:p>
            <a:r>
              <a:rPr lang="en-GB" b="1" dirty="0">
                <a:solidFill>
                  <a:srgbClr val="FF0000"/>
                </a:solidFill>
              </a:rPr>
              <a:t>Not only distance interpretation, some say the whole concept is problematic and shouldn’t be used</a:t>
            </a:r>
          </a:p>
        </p:txBody>
      </p:sp>
      <p:cxnSp>
        <p:nvCxnSpPr>
          <p:cNvPr id="4" name="Straight Arrow Connector 3">
            <a:extLst>
              <a:ext uri="{FF2B5EF4-FFF2-40B4-BE49-F238E27FC236}">
                <a16:creationId xmlns:a16="http://schemas.microsoft.com/office/drawing/2014/main" id="{9065B542-0CC1-C56D-5611-FD56A29C1ADD}"/>
              </a:ext>
            </a:extLst>
          </p:cNvPr>
          <p:cNvCxnSpPr/>
          <p:nvPr/>
        </p:nvCxnSpPr>
        <p:spPr>
          <a:xfrm flipH="1" flipV="1">
            <a:off x="3657600" y="1828800"/>
            <a:ext cx="914400" cy="59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937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4"/>
          <p:cNvSpPr txBox="1">
            <a:spLocks noGrp="1"/>
          </p:cNvSpPr>
          <p:nvPr>
            <p:ph type="body" idx="1"/>
          </p:nvPr>
        </p:nvSpPr>
        <p:spPr>
          <a:xfrm>
            <a:off x="311699" y="739326"/>
            <a:ext cx="5087291" cy="36861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400" b="1" dirty="0">
                <a:solidFill>
                  <a:schemeClr val="bg2"/>
                </a:solidFill>
                <a:highlight>
                  <a:srgbClr val="FFFFFF"/>
                </a:highlight>
              </a:rPr>
              <a:t>UMAP algorithm: </a:t>
            </a:r>
            <a:endParaRPr lang="en" sz="500" b="1" dirty="0">
              <a:solidFill>
                <a:schemeClr val="bg2"/>
              </a:solidFill>
              <a:highlight>
                <a:srgbClr val="FFFFFF"/>
              </a:highlight>
            </a:endParaRPr>
          </a:p>
          <a:p>
            <a:pPr marL="0" lvl="0" indent="0" algn="l" rtl="0">
              <a:spcBef>
                <a:spcPts val="1600"/>
              </a:spcBef>
              <a:spcAft>
                <a:spcPts val="0"/>
              </a:spcAft>
              <a:buNone/>
            </a:pPr>
            <a:r>
              <a:rPr lang="en" sz="1400" u="sng" dirty="0">
                <a:solidFill>
                  <a:schemeClr val="bg2"/>
                </a:solidFill>
                <a:highlight>
                  <a:srgbClr val="FFFFFF"/>
                </a:highlight>
              </a:rPr>
              <a:t>CAREFUL with distance interpretation</a:t>
            </a:r>
          </a:p>
          <a:p>
            <a:pPr marL="0" lvl="0" indent="0" algn="l" rtl="0">
              <a:spcBef>
                <a:spcPts val="1600"/>
              </a:spcBef>
              <a:spcAft>
                <a:spcPts val="0"/>
              </a:spcAft>
              <a:buNone/>
            </a:pPr>
            <a:endParaRPr lang="en" sz="1400" dirty="0">
              <a:solidFill>
                <a:schemeClr val="bg2"/>
              </a:solidFill>
              <a:highlight>
                <a:srgbClr val="FFFFFF"/>
              </a:highlight>
            </a:endParaRPr>
          </a:p>
        </p:txBody>
      </p:sp>
      <p:sp>
        <p:nvSpPr>
          <p:cNvPr id="449" name="Google Shape;449;p54"/>
          <p:cNvSpPr txBox="1">
            <a:spLocks noGrp="1"/>
          </p:cNvSpPr>
          <p:nvPr>
            <p:ph type="title"/>
          </p:nvPr>
        </p:nvSpPr>
        <p:spPr>
          <a:xfrm>
            <a:off x="144722" y="14277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450" name="Google Shape;45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2" name="TextBox 1">
            <a:extLst>
              <a:ext uri="{FF2B5EF4-FFF2-40B4-BE49-F238E27FC236}">
                <a16:creationId xmlns:a16="http://schemas.microsoft.com/office/drawing/2014/main" id="{329A8BC6-2EA5-5C99-2638-8C402F2FE46F}"/>
              </a:ext>
            </a:extLst>
          </p:cNvPr>
          <p:cNvSpPr txBox="1"/>
          <p:nvPr/>
        </p:nvSpPr>
        <p:spPr>
          <a:xfrm>
            <a:off x="4707172" y="1518865"/>
            <a:ext cx="3900458" cy="738664"/>
          </a:xfrm>
          <a:prstGeom prst="rect">
            <a:avLst/>
          </a:prstGeom>
          <a:noFill/>
        </p:spPr>
        <p:txBody>
          <a:bodyPr wrap="square" rtlCol="0">
            <a:spAutoFit/>
          </a:bodyPr>
          <a:lstStyle/>
          <a:p>
            <a:r>
              <a:rPr lang="en-GB" b="1" dirty="0">
                <a:solidFill>
                  <a:srgbClr val="FF0000"/>
                </a:solidFill>
              </a:rPr>
              <a:t>Not only distance interpretation, some say the whole concept is problematic and shouldn’t be used</a:t>
            </a:r>
          </a:p>
        </p:txBody>
      </p:sp>
      <p:cxnSp>
        <p:nvCxnSpPr>
          <p:cNvPr id="4" name="Straight Arrow Connector 3">
            <a:extLst>
              <a:ext uri="{FF2B5EF4-FFF2-40B4-BE49-F238E27FC236}">
                <a16:creationId xmlns:a16="http://schemas.microsoft.com/office/drawing/2014/main" id="{9065B542-0CC1-C56D-5611-FD56A29C1ADD}"/>
              </a:ext>
            </a:extLst>
          </p:cNvPr>
          <p:cNvCxnSpPr/>
          <p:nvPr/>
        </p:nvCxnSpPr>
        <p:spPr>
          <a:xfrm flipH="1" flipV="1">
            <a:off x="3657600" y="1828800"/>
            <a:ext cx="914400" cy="59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descr="A close up of a website&#10;&#10;Description automatically generated">
            <a:extLst>
              <a:ext uri="{FF2B5EF4-FFF2-40B4-BE49-F238E27FC236}">
                <a16:creationId xmlns:a16="http://schemas.microsoft.com/office/drawing/2014/main" id="{CB6DD995-99B0-E73E-9162-6CE57E8A05A6}"/>
              </a:ext>
            </a:extLst>
          </p:cNvPr>
          <p:cNvPicPr>
            <a:picLocks noChangeAspect="1"/>
          </p:cNvPicPr>
          <p:nvPr/>
        </p:nvPicPr>
        <p:blipFill>
          <a:blip r:embed="rId3"/>
          <a:stretch>
            <a:fillRect/>
          </a:stretch>
        </p:blipFill>
        <p:spPr>
          <a:xfrm>
            <a:off x="442221" y="2389337"/>
            <a:ext cx="4826248" cy="1701887"/>
          </a:xfrm>
          <a:prstGeom prst="rect">
            <a:avLst/>
          </a:prstGeom>
        </p:spPr>
      </p:pic>
      <p:sp>
        <p:nvSpPr>
          <p:cNvPr id="6" name="TextBox 5">
            <a:extLst>
              <a:ext uri="{FF2B5EF4-FFF2-40B4-BE49-F238E27FC236}">
                <a16:creationId xmlns:a16="http://schemas.microsoft.com/office/drawing/2014/main" id="{A0878FCF-E962-EB9C-A066-1FB78349DDED}"/>
              </a:ext>
            </a:extLst>
          </p:cNvPr>
          <p:cNvSpPr txBox="1"/>
          <p:nvPr/>
        </p:nvSpPr>
        <p:spPr>
          <a:xfrm>
            <a:off x="5884336" y="3340075"/>
            <a:ext cx="2723294" cy="1384995"/>
          </a:xfrm>
          <a:prstGeom prst="rect">
            <a:avLst/>
          </a:prstGeom>
          <a:noFill/>
        </p:spPr>
        <p:txBody>
          <a:bodyPr wrap="square" rtlCol="0">
            <a:spAutoFit/>
          </a:bodyPr>
          <a:lstStyle/>
          <a:p>
            <a:r>
              <a:rPr lang="en-GB" dirty="0">
                <a:solidFill>
                  <a:schemeClr val="bg2"/>
                </a:solidFill>
              </a:rPr>
              <a:t>Authors argue that there </a:t>
            </a:r>
            <a:r>
              <a:rPr lang="en-GB" b="0" i="0" dirty="0">
                <a:solidFill>
                  <a:schemeClr val="bg2"/>
                </a:solidFill>
                <a:effectLst/>
                <a:latin typeface="Helvetica" panose="020B0604020202020204" pitchFamily="34" charset="0"/>
              </a:rPr>
              <a:t>is little theoretical support for 2D UMAP visualization, that it has little utility and propose other tools instead (ex dendrograms, graph-based diagrams…) </a:t>
            </a:r>
            <a:endParaRPr lang="en-GB" dirty="0">
              <a:solidFill>
                <a:schemeClr val="bg2"/>
              </a:solidFill>
            </a:endParaRPr>
          </a:p>
        </p:txBody>
      </p:sp>
      <p:cxnSp>
        <p:nvCxnSpPr>
          <p:cNvPr id="7" name="Straight Arrow Connector 6">
            <a:extLst>
              <a:ext uri="{FF2B5EF4-FFF2-40B4-BE49-F238E27FC236}">
                <a16:creationId xmlns:a16="http://schemas.microsoft.com/office/drawing/2014/main" id="{148537E2-F2E6-0E5B-1931-1EA5407FC2B4}"/>
              </a:ext>
            </a:extLst>
          </p:cNvPr>
          <p:cNvCxnSpPr/>
          <p:nvPr/>
        </p:nvCxnSpPr>
        <p:spPr>
          <a:xfrm flipH="1" flipV="1">
            <a:off x="4839414" y="3973175"/>
            <a:ext cx="914400" cy="59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298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4"/>
          <p:cNvSpPr txBox="1">
            <a:spLocks noGrp="1"/>
          </p:cNvSpPr>
          <p:nvPr>
            <p:ph type="body" idx="1"/>
          </p:nvPr>
        </p:nvSpPr>
        <p:spPr>
          <a:xfrm>
            <a:off x="311700" y="728700"/>
            <a:ext cx="5087291" cy="36861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400" b="1" dirty="0">
                <a:solidFill>
                  <a:schemeClr val="bg2"/>
                </a:solidFill>
                <a:highlight>
                  <a:srgbClr val="FFFFFF"/>
                </a:highlight>
              </a:rPr>
              <a:t>UMAP algorithm: </a:t>
            </a:r>
            <a:endParaRPr lang="en" sz="500" b="1" dirty="0">
              <a:solidFill>
                <a:schemeClr val="bg2"/>
              </a:solidFill>
              <a:highlight>
                <a:srgbClr val="FFFFFF"/>
              </a:highlight>
            </a:endParaRPr>
          </a:p>
          <a:p>
            <a:pPr marL="0" lvl="0" indent="0" algn="l" rtl="0">
              <a:spcBef>
                <a:spcPts val="1600"/>
              </a:spcBef>
              <a:spcAft>
                <a:spcPts val="0"/>
              </a:spcAft>
              <a:buNone/>
            </a:pPr>
            <a:r>
              <a:rPr lang="en" sz="1400" u="sng" dirty="0">
                <a:solidFill>
                  <a:schemeClr val="bg2"/>
                </a:solidFill>
                <a:highlight>
                  <a:srgbClr val="FFFFFF"/>
                </a:highlight>
              </a:rPr>
              <a:t>CAREFUL with distance interpretation</a:t>
            </a:r>
          </a:p>
          <a:p>
            <a:pPr marL="0" lvl="0" indent="0" algn="l" rtl="0">
              <a:spcBef>
                <a:spcPts val="1600"/>
              </a:spcBef>
              <a:spcAft>
                <a:spcPts val="0"/>
              </a:spcAft>
              <a:buNone/>
            </a:pPr>
            <a:endParaRPr lang="en" sz="1400" dirty="0">
              <a:solidFill>
                <a:schemeClr val="bg2"/>
              </a:solidFill>
              <a:highlight>
                <a:srgbClr val="FFFFFF"/>
              </a:highlight>
            </a:endParaRPr>
          </a:p>
        </p:txBody>
      </p:sp>
      <p:sp>
        <p:nvSpPr>
          <p:cNvPr id="449" name="Google Shape;449;p54"/>
          <p:cNvSpPr txBox="1">
            <a:spLocks noGrp="1"/>
          </p:cNvSpPr>
          <p:nvPr>
            <p:ph type="title"/>
          </p:nvPr>
        </p:nvSpPr>
        <p:spPr>
          <a:xfrm>
            <a:off x="144723" y="13122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450" name="Google Shape;45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3" name="Picture 2" descr="A close up of a website&#10;&#10;Description automatically generated">
            <a:extLst>
              <a:ext uri="{FF2B5EF4-FFF2-40B4-BE49-F238E27FC236}">
                <a16:creationId xmlns:a16="http://schemas.microsoft.com/office/drawing/2014/main" id="{CC90BA0F-F357-68B7-F3A7-3B0D805E23E4}"/>
              </a:ext>
            </a:extLst>
          </p:cNvPr>
          <p:cNvPicPr>
            <a:picLocks noChangeAspect="1"/>
          </p:cNvPicPr>
          <p:nvPr/>
        </p:nvPicPr>
        <p:blipFill>
          <a:blip r:embed="rId3"/>
          <a:stretch>
            <a:fillRect/>
          </a:stretch>
        </p:blipFill>
        <p:spPr>
          <a:xfrm>
            <a:off x="0" y="4088699"/>
            <a:ext cx="2981739" cy="1051456"/>
          </a:xfrm>
          <a:prstGeom prst="rect">
            <a:avLst/>
          </a:prstGeom>
        </p:spPr>
      </p:pic>
      <p:pic>
        <p:nvPicPr>
          <p:cNvPr id="9" name="Picture 8" descr="A screenshot of a computer generated graph&#10;&#10;Description automatically generated">
            <a:extLst>
              <a:ext uri="{FF2B5EF4-FFF2-40B4-BE49-F238E27FC236}">
                <a16:creationId xmlns:a16="http://schemas.microsoft.com/office/drawing/2014/main" id="{7A18AED5-65CB-BFEA-2B83-6644BADA821A}"/>
              </a:ext>
            </a:extLst>
          </p:cNvPr>
          <p:cNvPicPr>
            <a:picLocks noChangeAspect="1"/>
          </p:cNvPicPr>
          <p:nvPr/>
        </p:nvPicPr>
        <p:blipFill>
          <a:blip r:embed="rId4"/>
          <a:srcRect b="68309"/>
          <a:stretch/>
        </p:blipFill>
        <p:spPr>
          <a:xfrm>
            <a:off x="224381" y="2202511"/>
            <a:ext cx="4929232" cy="1765189"/>
          </a:xfrm>
          <a:prstGeom prst="rect">
            <a:avLst/>
          </a:prstGeom>
        </p:spPr>
      </p:pic>
      <p:sp>
        <p:nvSpPr>
          <p:cNvPr id="10" name="TextBox 9">
            <a:extLst>
              <a:ext uri="{FF2B5EF4-FFF2-40B4-BE49-F238E27FC236}">
                <a16:creationId xmlns:a16="http://schemas.microsoft.com/office/drawing/2014/main" id="{EB9F82A3-ED50-407C-A468-5060DEE61106}"/>
              </a:ext>
            </a:extLst>
          </p:cNvPr>
          <p:cNvSpPr txBox="1"/>
          <p:nvPr/>
        </p:nvSpPr>
        <p:spPr>
          <a:xfrm>
            <a:off x="5947486" y="1618446"/>
            <a:ext cx="2884814" cy="1600438"/>
          </a:xfrm>
          <a:prstGeom prst="rect">
            <a:avLst/>
          </a:prstGeom>
          <a:noFill/>
        </p:spPr>
        <p:txBody>
          <a:bodyPr wrap="square" rtlCol="0">
            <a:spAutoFit/>
          </a:bodyPr>
          <a:lstStyle/>
          <a:p>
            <a:r>
              <a:rPr lang="en-GB" dirty="0">
                <a:solidFill>
                  <a:schemeClr val="bg2"/>
                </a:solidFill>
              </a:rPr>
              <a:t>Authors show that representing 2D clusters as a </a:t>
            </a:r>
            <a:r>
              <a:rPr lang="en-GB" b="0" i="0" dirty="0">
                <a:solidFill>
                  <a:schemeClr val="bg2"/>
                </a:solidFill>
                <a:effectLst/>
                <a:latin typeface="Helvetica" panose="020B0604020202020204" pitchFamily="34" charset="0"/>
              </a:rPr>
              <a:t>“von Neumann elephant” can be as good as/better than the representation given by UMAP (when focusing on inter- and intra-cluster distances)</a:t>
            </a:r>
            <a:endParaRPr lang="en-GB" dirty="0">
              <a:solidFill>
                <a:schemeClr val="bg2"/>
              </a:solidFill>
            </a:endParaRPr>
          </a:p>
        </p:txBody>
      </p:sp>
      <p:cxnSp>
        <p:nvCxnSpPr>
          <p:cNvPr id="11" name="Straight Arrow Connector 10">
            <a:extLst>
              <a:ext uri="{FF2B5EF4-FFF2-40B4-BE49-F238E27FC236}">
                <a16:creationId xmlns:a16="http://schemas.microsoft.com/office/drawing/2014/main" id="{22715BA4-2959-3B06-9A9F-AB0DAD94E0E4}"/>
              </a:ext>
            </a:extLst>
          </p:cNvPr>
          <p:cNvCxnSpPr>
            <a:cxnSpLocks/>
          </p:cNvCxnSpPr>
          <p:nvPr/>
        </p:nvCxnSpPr>
        <p:spPr>
          <a:xfrm flipH="1">
            <a:off x="5335380" y="2529107"/>
            <a:ext cx="544519" cy="323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585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1" name="Google Shape;46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8" name="Google Shape;459;p55">
            <a:extLst>
              <a:ext uri="{FF2B5EF4-FFF2-40B4-BE49-F238E27FC236}">
                <a16:creationId xmlns:a16="http://schemas.microsoft.com/office/drawing/2014/main" id="{8616DCAB-2888-5275-4E0A-2F5AE0A09500}"/>
              </a:ext>
            </a:extLst>
          </p:cNvPr>
          <p:cNvSpPr txBox="1">
            <a:spLocks noGrp="1"/>
          </p:cNvSpPr>
          <p:nvPr>
            <p:ph type="body" idx="1"/>
          </p:nvPr>
        </p:nvSpPr>
        <p:spPr>
          <a:xfrm>
            <a:off x="97014" y="935384"/>
            <a:ext cx="6344188" cy="3686100"/>
          </a:xfrm>
          <a:prstGeom prst="rect">
            <a:avLst/>
          </a:prstGeom>
        </p:spPr>
        <p:txBody>
          <a:bodyPr spcFirstLastPara="1" wrap="square" lIns="91425" tIns="91425" rIns="91425" bIns="91425" anchor="t" anchorCtr="0">
            <a:noAutofit/>
          </a:bodyPr>
          <a:lstStyle/>
          <a:p>
            <a:pPr marL="0" indent="0">
              <a:buNone/>
            </a:pPr>
            <a:r>
              <a:rPr lang="en" sz="1400" b="1" dirty="0">
                <a:solidFill>
                  <a:schemeClr val="bg2"/>
                </a:solidFill>
                <a:highlight>
                  <a:srgbClr val="FFFFFF"/>
                </a:highlight>
              </a:rPr>
              <a:t>After preprocessing: </a:t>
            </a:r>
            <a:endParaRPr sz="1400" b="1" dirty="0">
              <a:solidFill>
                <a:schemeClr val="bg2"/>
              </a:solidFill>
            </a:endParaRPr>
          </a:p>
          <a:p>
            <a:pPr marL="457200" lvl="0" indent="-304800" algn="l" rtl="0">
              <a:spcBef>
                <a:spcPts val="0"/>
              </a:spcBef>
              <a:spcAft>
                <a:spcPts val="0"/>
              </a:spcAft>
              <a:buClr>
                <a:srgbClr val="333333"/>
              </a:buClr>
              <a:buSzPts val="1200"/>
              <a:buAutoNum type="arabicPeriod"/>
            </a:pPr>
            <a:endParaRPr lang="en" sz="1200" b="1" dirty="0">
              <a:solidFill>
                <a:schemeClr val="bg2"/>
              </a:solidFill>
              <a:highlight>
                <a:srgbClr val="FFFFFF"/>
              </a:highlight>
            </a:endParaRP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Cell clustering</a:t>
            </a:r>
            <a:r>
              <a:rPr lang="en" sz="1350" dirty="0">
                <a:solidFill>
                  <a:schemeClr val="bg2"/>
                </a:solidFill>
                <a:highlight>
                  <a:srgbClr val="FFFFFF"/>
                </a:highlight>
              </a:rPr>
              <a:t>: group similar expression profiles (biological states)</a:t>
            </a:r>
            <a:endParaRPr sz="1350" dirty="0">
              <a:solidFill>
                <a:schemeClr val="bg2"/>
              </a:solidFill>
              <a:latin typeface="Arial" panose="020B0604020202020204" pitchFamily="34" charset="0"/>
              <a:cs typeface="Arial" panose="020B0604020202020204" pitchFamily="34" charset="0"/>
            </a:endParaRPr>
          </a:p>
        </p:txBody>
      </p:sp>
      <p:sp>
        <p:nvSpPr>
          <p:cNvPr id="9" name="Google Shape;419;p51">
            <a:extLst>
              <a:ext uri="{FF2B5EF4-FFF2-40B4-BE49-F238E27FC236}">
                <a16:creationId xmlns:a16="http://schemas.microsoft.com/office/drawing/2014/main" id="{859B26DA-81CE-5FE4-319B-6BC6E87B74F2}"/>
              </a:ext>
            </a:extLst>
          </p:cNvPr>
          <p:cNvSpPr txBox="1">
            <a:spLocks noGrp="1"/>
          </p:cNvSpPr>
          <p:nvPr>
            <p:ph type="title"/>
          </p:nvPr>
        </p:nvSpPr>
        <p:spPr>
          <a:xfrm>
            <a:off x="104966" y="100040"/>
            <a:ext cx="8520600" cy="572700"/>
          </a:xfrm>
          <a:prstGeom prst="rect">
            <a:avLst/>
          </a:prstGeom>
        </p:spPr>
        <p:txBody>
          <a:bodyPr spcFirstLastPara="1" wrap="square" lIns="91425" tIns="91425" rIns="91425" bIns="91425" anchor="t" anchorCtr="0">
            <a:noAutofit/>
          </a:bodyPr>
          <a:lstStyle/>
          <a:p>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10" name="TextBox 9">
            <a:extLst>
              <a:ext uri="{FF2B5EF4-FFF2-40B4-BE49-F238E27FC236}">
                <a16:creationId xmlns:a16="http://schemas.microsoft.com/office/drawing/2014/main" id="{41194AF1-8674-126D-E745-42E40D51CB7E}"/>
              </a:ext>
            </a:extLst>
          </p:cNvPr>
          <p:cNvSpPr txBox="1"/>
          <p:nvPr/>
        </p:nvSpPr>
        <p:spPr>
          <a:xfrm>
            <a:off x="-38157" y="561895"/>
            <a:ext cx="8283659" cy="307777"/>
          </a:xfrm>
          <a:prstGeom prst="rect">
            <a:avLst/>
          </a:prstGeom>
          <a:noFill/>
        </p:spPr>
        <p:txBody>
          <a:bodyPr wrap="square">
            <a:spAutoFit/>
          </a:bodyPr>
          <a:lstStyle/>
          <a:p>
            <a:pPr marL="152400" indent="0">
              <a:spcBef>
                <a:spcPts val="1600"/>
              </a:spcBef>
              <a:buClr>
                <a:srgbClr val="333333"/>
              </a:buClr>
              <a:buSzPts val="1200"/>
              <a:buNone/>
            </a:pPr>
            <a:r>
              <a:rPr lang="en" sz="1400" b="1" u="sng" dirty="0">
                <a:solidFill>
                  <a:schemeClr val="bg2"/>
                </a:solidFill>
              </a:rPr>
              <a:t>Single-cell best practices guide</a:t>
            </a:r>
            <a:r>
              <a:rPr lang="en" sz="1400" dirty="0">
                <a:solidFill>
                  <a:schemeClr val="bg2"/>
                </a:solidFill>
              </a:rPr>
              <a:t> </a:t>
            </a:r>
            <a:r>
              <a:rPr lang="en" sz="1400" dirty="0">
                <a:solidFill>
                  <a:schemeClr val="bg2"/>
                </a:solidFill>
                <a:latin typeface="Arial" panose="020B0604020202020204" pitchFamily="34" charset="0"/>
                <a:cs typeface="Arial" panose="020B0604020202020204" pitchFamily="34" charset="0"/>
              </a:rPr>
              <a:t>(</a:t>
            </a:r>
            <a:r>
              <a:rPr lang="en-GB" b="0" i="0" dirty="0">
                <a:solidFill>
                  <a:schemeClr val="bg2"/>
                </a:solidFill>
                <a:effectLst/>
                <a:latin typeface="Arial" panose="020B0604020202020204" pitchFamily="34" charset="0"/>
                <a:cs typeface="Arial" panose="020B0604020202020204" pitchFamily="34" charset="0"/>
              </a:rPr>
              <a:t>Nat Rev Genet; 2023</a:t>
            </a:r>
            <a:r>
              <a:rPr lang="en" sz="1400" dirty="0">
                <a:solidFill>
                  <a:schemeClr val="bg2"/>
                </a:solidFill>
                <a:latin typeface="Arial" panose="020B0604020202020204" pitchFamily="34" charset="0"/>
                <a:cs typeface="Arial" panose="020B0604020202020204" pitchFamily="34" charset="0"/>
              </a:rPr>
              <a:t>) </a:t>
            </a:r>
            <a:r>
              <a:rPr lang="en" sz="1400" dirty="0">
                <a:solidFill>
                  <a:schemeClr val="bg2"/>
                </a:solidFill>
              </a:rPr>
              <a:t>-&gt; different methods, python code</a:t>
            </a:r>
            <a:endParaRPr lang="en" sz="1400" b="1" dirty="0">
              <a:solidFill>
                <a:schemeClr val="bg2"/>
              </a:solidFill>
              <a:highlight>
                <a:srgbClr val="FFFFFF"/>
              </a:highlight>
            </a:endParaRPr>
          </a:p>
        </p:txBody>
      </p:sp>
    </p:spTree>
    <p:extLst>
      <p:ext uri="{BB962C8B-B14F-4D97-AF65-F5344CB8AC3E}">
        <p14:creationId xmlns:p14="http://schemas.microsoft.com/office/powerpoint/2010/main" val="1912229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1" name="Google Shape;46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463" name="Google Shape;463;p55"/>
          <p:cNvSpPr txBox="1"/>
          <p:nvPr/>
        </p:nvSpPr>
        <p:spPr>
          <a:xfrm>
            <a:off x="6449153" y="4098681"/>
            <a:ext cx="2763481" cy="1015800"/>
          </a:xfrm>
          <a:prstGeom prst="rect">
            <a:avLst/>
          </a:prstGeom>
          <a:noFill/>
          <a:ln>
            <a:noFill/>
          </a:ln>
        </p:spPr>
        <p:txBody>
          <a:bodyPr spcFirstLastPara="1" wrap="square" lIns="91425" tIns="91425" rIns="91425" bIns="91425" anchor="t" anchorCtr="0">
            <a:noAutofit/>
          </a:bodyPr>
          <a:lstStyle/>
          <a:p>
            <a:r>
              <a:rPr lang="en" sz="1050" b="1" dirty="0">
                <a:solidFill>
                  <a:srgbClr val="666666"/>
                </a:solidFill>
                <a:highlight>
                  <a:srgbClr val="FFFFFF"/>
                </a:highlight>
                <a:latin typeface="Roboto"/>
                <a:ea typeface="Roboto"/>
                <a:cs typeface="Roboto"/>
                <a:sym typeface="Roboto"/>
              </a:rPr>
              <a:t>2D embedding of scRNA-seq of mesothelioma. </a:t>
            </a:r>
            <a:r>
              <a:rPr lang="en" sz="1050" i="1" dirty="0">
                <a:solidFill>
                  <a:srgbClr val="666666"/>
                </a:solidFill>
                <a:highlight>
                  <a:srgbClr val="FFFFFF"/>
                </a:highlight>
                <a:latin typeface="Roboto"/>
                <a:ea typeface="Roboto"/>
                <a:cs typeface="Roboto"/>
                <a:sym typeface="Roboto"/>
              </a:rPr>
              <a:t>Source: </a:t>
            </a:r>
            <a:r>
              <a:rPr lang="en" sz="1050" i="1" dirty="0">
                <a:solidFill>
                  <a:srgbClr val="666666"/>
                </a:solidFill>
                <a:highlight>
                  <a:srgbClr val="FFFFFF"/>
                </a:highlight>
                <a:latin typeface="Roboto"/>
                <a:ea typeface="Roboto"/>
                <a:cs typeface="Roboto"/>
              </a:rPr>
              <a:t>MESOMICS project, N. Alcala WCR grant application</a:t>
            </a:r>
            <a:r>
              <a:rPr lang="en" sz="1100" dirty="0">
                <a:solidFill>
                  <a:srgbClr val="666666"/>
                </a:solidFill>
              </a:rPr>
              <a:t>.</a:t>
            </a:r>
            <a:endParaRPr lang="fr-FR" i="1" dirty="0"/>
          </a:p>
        </p:txBody>
      </p:sp>
      <p:pic>
        <p:nvPicPr>
          <p:cNvPr id="2" name="Image 1" descr="Une image contenant texte, carte, diagramme&#10;&#10;Description générée automatiquement">
            <a:extLst>
              <a:ext uri="{FF2B5EF4-FFF2-40B4-BE49-F238E27FC236}">
                <a16:creationId xmlns:a16="http://schemas.microsoft.com/office/drawing/2014/main" id="{23C64E68-43DC-6D13-03E1-02630B6C591F}"/>
              </a:ext>
            </a:extLst>
          </p:cNvPr>
          <p:cNvPicPr>
            <a:picLocks noChangeAspect="1"/>
          </p:cNvPicPr>
          <p:nvPr/>
        </p:nvPicPr>
        <p:blipFill rotWithShape="1">
          <a:blip r:embed="rId3"/>
          <a:srcRect r="55625" b="-444"/>
          <a:stretch/>
        </p:blipFill>
        <p:spPr>
          <a:xfrm>
            <a:off x="6504813" y="1466696"/>
            <a:ext cx="2380527" cy="2544125"/>
          </a:xfrm>
          <a:prstGeom prst="rect">
            <a:avLst/>
          </a:prstGeom>
        </p:spPr>
      </p:pic>
      <p:sp>
        <p:nvSpPr>
          <p:cNvPr id="9" name="Google Shape;459;p55">
            <a:extLst>
              <a:ext uri="{FF2B5EF4-FFF2-40B4-BE49-F238E27FC236}">
                <a16:creationId xmlns:a16="http://schemas.microsoft.com/office/drawing/2014/main" id="{15112274-6C48-26C6-4680-635D1A62FCD1}"/>
              </a:ext>
            </a:extLst>
          </p:cNvPr>
          <p:cNvSpPr txBox="1">
            <a:spLocks noGrp="1"/>
          </p:cNvSpPr>
          <p:nvPr>
            <p:ph type="body" idx="1"/>
          </p:nvPr>
        </p:nvSpPr>
        <p:spPr>
          <a:xfrm>
            <a:off x="97014" y="935384"/>
            <a:ext cx="6344188" cy="3686100"/>
          </a:xfrm>
          <a:prstGeom prst="rect">
            <a:avLst/>
          </a:prstGeom>
        </p:spPr>
        <p:txBody>
          <a:bodyPr spcFirstLastPara="1" wrap="square" lIns="91425" tIns="91425" rIns="91425" bIns="91425" anchor="t" anchorCtr="0">
            <a:noAutofit/>
          </a:bodyPr>
          <a:lstStyle/>
          <a:p>
            <a:pPr marL="0" indent="0">
              <a:buNone/>
            </a:pPr>
            <a:r>
              <a:rPr lang="en" sz="1400" b="1" dirty="0">
                <a:solidFill>
                  <a:schemeClr val="bg2"/>
                </a:solidFill>
                <a:highlight>
                  <a:srgbClr val="FFFFFF"/>
                </a:highlight>
              </a:rPr>
              <a:t>After preprocessing: </a:t>
            </a:r>
            <a:endParaRPr sz="1400" b="1" dirty="0">
              <a:solidFill>
                <a:schemeClr val="bg2"/>
              </a:solidFill>
            </a:endParaRPr>
          </a:p>
          <a:p>
            <a:pPr marL="457200" lvl="0" indent="-304800" algn="l" rtl="0">
              <a:spcBef>
                <a:spcPts val="0"/>
              </a:spcBef>
              <a:spcAft>
                <a:spcPts val="0"/>
              </a:spcAft>
              <a:buClr>
                <a:srgbClr val="333333"/>
              </a:buClr>
              <a:buSzPts val="1200"/>
              <a:buAutoNum type="arabicPeriod"/>
            </a:pPr>
            <a:endParaRPr lang="en" sz="1200" b="1" dirty="0">
              <a:solidFill>
                <a:schemeClr val="bg2"/>
              </a:solidFill>
              <a:highlight>
                <a:srgbClr val="FFFFFF"/>
              </a:highlight>
            </a:endParaRP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Cell clustering</a:t>
            </a:r>
            <a:r>
              <a:rPr lang="en" sz="1350" dirty="0">
                <a:solidFill>
                  <a:schemeClr val="bg2"/>
                </a:solidFill>
                <a:highlight>
                  <a:srgbClr val="FFFFFF"/>
                </a:highlight>
              </a:rPr>
              <a:t>: group similar expression profiles (biological states)</a:t>
            </a: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Annotation</a:t>
            </a:r>
            <a:r>
              <a:rPr lang="en" sz="1350" dirty="0">
                <a:solidFill>
                  <a:schemeClr val="bg2"/>
                </a:solidFill>
                <a:highlight>
                  <a:srgbClr val="FFFFFF"/>
                </a:highlight>
              </a:rPr>
              <a:t>: assign cell types to each barcode</a:t>
            </a:r>
          </a:p>
        </p:txBody>
      </p:sp>
      <p:sp>
        <p:nvSpPr>
          <p:cNvPr id="10" name="Google Shape;419;p51">
            <a:extLst>
              <a:ext uri="{FF2B5EF4-FFF2-40B4-BE49-F238E27FC236}">
                <a16:creationId xmlns:a16="http://schemas.microsoft.com/office/drawing/2014/main" id="{C87F020F-B1FD-40B7-38DD-8336382DD77C}"/>
              </a:ext>
            </a:extLst>
          </p:cNvPr>
          <p:cNvSpPr txBox="1">
            <a:spLocks noGrp="1"/>
          </p:cNvSpPr>
          <p:nvPr>
            <p:ph type="title"/>
          </p:nvPr>
        </p:nvSpPr>
        <p:spPr>
          <a:xfrm>
            <a:off x="104966" y="100040"/>
            <a:ext cx="8520600" cy="572700"/>
          </a:xfrm>
          <a:prstGeom prst="rect">
            <a:avLst/>
          </a:prstGeom>
        </p:spPr>
        <p:txBody>
          <a:bodyPr spcFirstLastPara="1" wrap="square" lIns="91425" tIns="91425" rIns="91425" bIns="91425" anchor="t" anchorCtr="0">
            <a:noAutofit/>
          </a:bodyPr>
          <a:lstStyle/>
          <a:p>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11" name="TextBox 10">
            <a:extLst>
              <a:ext uri="{FF2B5EF4-FFF2-40B4-BE49-F238E27FC236}">
                <a16:creationId xmlns:a16="http://schemas.microsoft.com/office/drawing/2014/main" id="{0CB7FBF2-013F-8200-3E3A-C127D31E5A1D}"/>
              </a:ext>
            </a:extLst>
          </p:cNvPr>
          <p:cNvSpPr txBox="1"/>
          <p:nvPr/>
        </p:nvSpPr>
        <p:spPr>
          <a:xfrm>
            <a:off x="-38156" y="561895"/>
            <a:ext cx="8243902" cy="307777"/>
          </a:xfrm>
          <a:prstGeom prst="rect">
            <a:avLst/>
          </a:prstGeom>
          <a:noFill/>
        </p:spPr>
        <p:txBody>
          <a:bodyPr wrap="square">
            <a:spAutoFit/>
          </a:bodyPr>
          <a:lstStyle/>
          <a:p>
            <a:pPr marL="152400" indent="0">
              <a:spcBef>
                <a:spcPts val="1600"/>
              </a:spcBef>
              <a:buClr>
                <a:srgbClr val="333333"/>
              </a:buClr>
              <a:buSzPts val="1200"/>
              <a:buNone/>
            </a:pPr>
            <a:r>
              <a:rPr lang="en" sz="1400" b="1" u="sng" dirty="0">
                <a:solidFill>
                  <a:schemeClr val="bg2"/>
                </a:solidFill>
              </a:rPr>
              <a:t>Single-cell best practices guide</a:t>
            </a:r>
            <a:r>
              <a:rPr lang="en" sz="1400" dirty="0">
                <a:solidFill>
                  <a:schemeClr val="bg2"/>
                </a:solidFill>
              </a:rPr>
              <a:t> </a:t>
            </a:r>
            <a:r>
              <a:rPr lang="en" sz="1400" dirty="0">
                <a:solidFill>
                  <a:schemeClr val="bg2"/>
                </a:solidFill>
                <a:latin typeface="Arial" panose="020B0604020202020204" pitchFamily="34" charset="0"/>
                <a:cs typeface="Arial" panose="020B0604020202020204" pitchFamily="34" charset="0"/>
              </a:rPr>
              <a:t>(</a:t>
            </a:r>
            <a:r>
              <a:rPr lang="en-GB" b="0" i="0" dirty="0">
                <a:solidFill>
                  <a:schemeClr val="bg2"/>
                </a:solidFill>
                <a:effectLst/>
                <a:latin typeface="Arial" panose="020B0604020202020204" pitchFamily="34" charset="0"/>
                <a:cs typeface="Arial" panose="020B0604020202020204" pitchFamily="34" charset="0"/>
              </a:rPr>
              <a:t>Nat Rev Genet; 2023</a:t>
            </a:r>
            <a:r>
              <a:rPr lang="en" sz="1400" dirty="0">
                <a:solidFill>
                  <a:schemeClr val="bg2"/>
                </a:solidFill>
                <a:latin typeface="Arial" panose="020B0604020202020204" pitchFamily="34" charset="0"/>
                <a:cs typeface="Arial" panose="020B0604020202020204" pitchFamily="34" charset="0"/>
              </a:rPr>
              <a:t>) </a:t>
            </a:r>
            <a:r>
              <a:rPr lang="en" sz="1400" dirty="0">
                <a:solidFill>
                  <a:schemeClr val="bg2"/>
                </a:solidFill>
              </a:rPr>
              <a:t>-&gt; different methods, python code</a:t>
            </a:r>
            <a:endParaRPr lang="en" sz="1400" b="1" dirty="0">
              <a:solidFill>
                <a:schemeClr val="bg2"/>
              </a:solidFill>
              <a:highlight>
                <a:srgbClr val="FFFFFF"/>
              </a:highlight>
            </a:endParaRPr>
          </a:p>
        </p:txBody>
      </p:sp>
    </p:spTree>
    <p:extLst>
      <p:ext uri="{BB962C8B-B14F-4D97-AF65-F5344CB8AC3E}">
        <p14:creationId xmlns:p14="http://schemas.microsoft.com/office/powerpoint/2010/main" val="1378140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1" name="Google Shape;46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463" name="Google Shape;463;p55"/>
          <p:cNvSpPr txBox="1"/>
          <p:nvPr/>
        </p:nvSpPr>
        <p:spPr>
          <a:xfrm>
            <a:off x="6449153" y="4098681"/>
            <a:ext cx="2763481" cy="1015800"/>
          </a:xfrm>
          <a:prstGeom prst="rect">
            <a:avLst/>
          </a:prstGeom>
          <a:noFill/>
          <a:ln>
            <a:noFill/>
          </a:ln>
        </p:spPr>
        <p:txBody>
          <a:bodyPr spcFirstLastPara="1" wrap="square" lIns="91425" tIns="91425" rIns="91425" bIns="91425" anchor="t" anchorCtr="0">
            <a:noAutofit/>
          </a:bodyPr>
          <a:lstStyle/>
          <a:p>
            <a:r>
              <a:rPr lang="en" sz="1050" b="1" dirty="0">
                <a:solidFill>
                  <a:srgbClr val="666666"/>
                </a:solidFill>
                <a:highlight>
                  <a:srgbClr val="FFFFFF"/>
                </a:highlight>
                <a:latin typeface="Roboto"/>
                <a:ea typeface="Roboto"/>
                <a:cs typeface="Roboto"/>
                <a:sym typeface="Roboto"/>
              </a:rPr>
              <a:t>2D embedding of scRNA-seq of mesothelioma. </a:t>
            </a:r>
            <a:r>
              <a:rPr lang="en" sz="1050" i="1" dirty="0">
                <a:solidFill>
                  <a:srgbClr val="666666"/>
                </a:solidFill>
                <a:highlight>
                  <a:srgbClr val="FFFFFF"/>
                </a:highlight>
                <a:latin typeface="Roboto"/>
                <a:ea typeface="Roboto"/>
                <a:cs typeface="Roboto"/>
                <a:sym typeface="Roboto"/>
              </a:rPr>
              <a:t>Source: </a:t>
            </a:r>
            <a:r>
              <a:rPr lang="en" sz="1050" i="1" dirty="0">
                <a:solidFill>
                  <a:srgbClr val="666666"/>
                </a:solidFill>
                <a:highlight>
                  <a:srgbClr val="FFFFFF"/>
                </a:highlight>
                <a:latin typeface="Roboto"/>
                <a:ea typeface="Roboto"/>
                <a:cs typeface="Roboto"/>
              </a:rPr>
              <a:t>MESOMICS project, N. Alcala WCR grant application</a:t>
            </a:r>
            <a:r>
              <a:rPr lang="en" sz="1100" dirty="0">
                <a:solidFill>
                  <a:srgbClr val="666666"/>
                </a:solidFill>
              </a:rPr>
              <a:t>.</a:t>
            </a:r>
            <a:endParaRPr lang="fr-FR" i="1" dirty="0"/>
          </a:p>
        </p:txBody>
      </p:sp>
      <p:pic>
        <p:nvPicPr>
          <p:cNvPr id="2" name="Image 1" descr="Une image contenant texte, carte, diagramme&#10;&#10;Description générée automatiquement">
            <a:extLst>
              <a:ext uri="{FF2B5EF4-FFF2-40B4-BE49-F238E27FC236}">
                <a16:creationId xmlns:a16="http://schemas.microsoft.com/office/drawing/2014/main" id="{23C64E68-43DC-6D13-03E1-02630B6C591F}"/>
              </a:ext>
            </a:extLst>
          </p:cNvPr>
          <p:cNvPicPr>
            <a:picLocks noChangeAspect="1"/>
          </p:cNvPicPr>
          <p:nvPr/>
        </p:nvPicPr>
        <p:blipFill rotWithShape="1">
          <a:blip r:embed="rId3"/>
          <a:srcRect r="55625" b="-444"/>
          <a:stretch/>
        </p:blipFill>
        <p:spPr>
          <a:xfrm>
            <a:off x="6504813" y="1466696"/>
            <a:ext cx="2380527" cy="2544125"/>
          </a:xfrm>
          <a:prstGeom prst="rect">
            <a:avLst/>
          </a:prstGeom>
        </p:spPr>
      </p:pic>
      <p:sp>
        <p:nvSpPr>
          <p:cNvPr id="9" name="Google Shape;459;p55">
            <a:extLst>
              <a:ext uri="{FF2B5EF4-FFF2-40B4-BE49-F238E27FC236}">
                <a16:creationId xmlns:a16="http://schemas.microsoft.com/office/drawing/2014/main" id="{E0AD6AEA-7E04-A023-BD49-FA431AFA5D92}"/>
              </a:ext>
            </a:extLst>
          </p:cNvPr>
          <p:cNvSpPr txBox="1">
            <a:spLocks noGrp="1"/>
          </p:cNvSpPr>
          <p:nvPr>
            <p:ph type="body" idx="1"/>
          </p:nvPr>
        </p:nvSpPr>
        <p:spPr>
          <a:xfrm>
            <a:off x="97014" y="935384"/>
            <a:ext cx="6344188" cy="3686100"/>
          </a:xfrm>
          <a:prstGeom prst="rect">
            <a:avLst/>
          </a:prstGeom>
        </p:spPr>
        <p:txBody>
          <a:bodyPr spcFirstLastPara="1" wrap="square" lIns="91425" tIns="91425" rIns="91425" bIns="91425" anchor="t" anchorCtr="0">
            <a:noAutofit/>
          </a:bodyPr>
          <a:lstStyle/>
          <a:p>
            <a:pPr marL="0" indent="0">
              <a:buNone/>
            </a:pPr>
            <a:r>
              <a:rPr lang="en" sz="1400" b="1" dirty="0">
                <a:solidFill>
                  <a:schemeClr val="bg2"/>
                </a:solidFill>
                <a:highlight>
                  <a:srgbClr val="FFFFFF"/>
                </a:highlight>
              </a:rPr>
              <a:t>After preprocessing: </a:t>
            </a:r>
            <a:endParaRPr sz="1400" b="1" dirty="0">
              <a:solidFill>
                <a:schemeClr val="bg2"/>
              </a:solidFill>
            </a:endParaRPr>
          </a:p>
          <a:p>
            <a:pPr marL="457200" lvl="0" indent="-304800" algn="l" rtl="0">
              <a:spcBef>
                <a:spcPts val="0"/>
              </a:spcBef>
              <a:spcAft>
                <a:spcPts val="0"/>
              </a:spcAft>
              <a:buClr>
                <a:srgbClr val="333333"/>
              </a:buClr>
              <a:buSzPts val="1200"/>
              <a:buAutoNum type="arabicPeriod"/>
            </a:pPr>
            <a:endParaRPr lang="en" sz="1200" b="1" dirty="0">
              <a:solidFill>
                <a:schemeClr val="bg2"/>
              </a:solidFill>
              <a:highlight>
                <a:srgbClr val="FFFFFF"/>
              </a:highlight>
            </a:endParaRP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Cell clustering</a:t>
            </a:r>
            <a:r>
              <a:rPr lang="en" sz="1350" dirty="0">
                <a:solidFill>
                  <a:schemeClr val="bg2"/>
                </a:solidFill>
                <a:highlight>
                  <a:srgbClr val="FFFFFF"/>
                </a:highlight>
              </a:rPr>
              <a:t>: group similar expression profiles (biological states)</a:t>
            </a: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Annotation</a:t>
            </a:r>
            <a:r>
              <a:rPr lang="en" sz="1350" dirty="0">
                <a:solidFill>
                  <a:schemeClr val="bg2"/>
                </a:solidFill>
                <a:highlight>
                  <a:srgbClr val="FFFFFF"/>
                </a:highlight>
              </a:rPr>
              <a:t>: assign cell types to each barcode</a:t>
            </a: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Copy number variant (CNV) calling</a:t>
            </a:r>
            <a:r>
              <a:rPr lang="en" sz="1350" dirty="0">
                <a:solidFill>
                  <a:schemeClr val="bg2"/>
                </a:solidFill>
                <a:highlight>
                  <a:srgbClr val="FFFFFF"/>
                </a:highlight>
              </a:rPr>
              <a:t>: detect chromosome amplifications &amp; deletions -&gt; identify tumor cells</a:t>
            </a:r>
            <a:endParaRPr sz="1350" dirty="0">
              <a:solidFill>
                <a:schemeClr val="bg2"/>
              </a:solidFill>
              <a:latin typeface="Arial" panose="020B0604020202020204" pitchFamily="34" charset="0"/>
              <a:cs typeface="Arial" panose="020B0604020202020204" pitchFamily="34" charset="0"/>
            </a:endParaRPr>
          </a:p>
        </p:txBody>
      </p:sp>
      <p:sp>
        <p:nvSpPr>
          <p:cNvPr id="10" name="Google Shape;419;p51">
            <a:extLst>
              <a:ext uri="{FF2B5EF4-FFF2-40B4-BE49-F238E27FC236}">
                <a16:creationId xmlns:a16="http://schemas.microsoft.com/office/drawing/2014/main" id="{B48698E0-5D04-81B8-D229-7291E2DD704A}"/>
              </a:ext>
            </a:extLst>
          </p:cNvPr>
          <p:cNvSpPr txBox="1">
            <a:spLocks noGrp="1"/>
          </p:cNvSpPr>
          <p:nvPr>
            <p:ph type="title"/>
          </p:nvPr>
        </p:nvSpPr>
        <p:spPr>
          <a:xfrm>
            <a:off x="104966" y="100040"/>
            <a:ext cx="8520600" cy="572700"/>
          </a:xfrm>
          <a:prstGeom prst="rect">
            <a:avLst/>
          </a:prstGeom>
        </p:spPr>
        <p:txBody>
          <a:bodyPr spcFirstLastPara="1" wrap="square" lIns="91425" tIns="91425" rIns="91425" bIns="91425" anchor="t" anchorCtr="0">
            <a:noAutofit/>
          </a:bodyPr>
          <a:lstStyle/>
          <a:p>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11" name="TextBox 10">
            <a:extLst>
              <a:ext uri="{FF2B5EF4-FFF2-40B4-BE49-F238E27FC236}">
                <a16:creationId xmlns:a16="http://schemas.microsoft.com/office/drawing/2014/main" id="{B91342A0-98E5-276A-E6F5-02F7A5F99199}"/>
              </a:ext>
            </a:extLst>
          </p:cNvPr>
          <p:cNvSpPr txBox="1"/>
          <p:nvPr/>
        </p:nvSpPr>
        <p:spPr>
          <a:xfrm>
            <a:off x="-38156" y="561895"/>
            <a:ext cx="8520600" cy="307777"/>
          </a:xfrm>
          <a:prstGeom prst="rect">
            <a:avLst/>
          </a:prstGeom>
          <a:noFill/>
        </p:spPr>
        <p:txBody>
          <a:bodyPr wrap="square">
            <a:spAutoFit/>
          </a:bodyPr>
          <a:lstStyle/>
          <a:p>
            <a:pPr marL="152400" indent="0">
              <a:spcBef>
                <a:spcPts val="1600"/>
              </a:spcBef>
              <a:buClr>
                <a:srgbClr val="333333"/>
              </a:buClr>
              <a:buSzPts val="1200"/>
              <a:buNone/>
            </a:pPr>
            <a:r>
              <a:rPr lang="en" sz="1400" b="1" u="sng" dirty="0">
                <a:solidFill>
                  <a:schemeClr val="bg2"/>
                </a:solidFill>
              </a:rPr>
              <a:t>Single-cell best practices guide</a:t>
            </a:r>
            <a:r>
              <a:rPr lang="en" sz="1400" dirty="0">
                <a:solidFill>
                  <a:schemeClr val="bg2"/>
                </a:solidFill>
              </a:rPr>
              <a:t> </a:t>
            </a:r>
            <a:r>
              <a:rPr lang="en" sz="1400" dirty="0">
                <a:solidFill>
                  <a:schemeClr val="bg2"/>
                </a:solidFill>
                <a:latin typeface="Arial" panose="020B0604020202020204" pitchFamily="34" charset="0"/>
                <a:cs typeface="Arial" panose="020B0604020202020204" pitchFamily="34" charset="0"/>
              </a:rPr>
              <a:t>(</a:t>
            </a:r>
            <a:r>
              <a:rPr lang="en-GB" b="0" i="0" dirty="0">
                <a:solidFill>
                  <a:schemeClr val="bg2"/>
                </a:solidFill>
                <a:effectLst/>
                <a:latin typeface="Arial" panose="020B0604020202020204" pitchFamily="34" charset="0"/>
                <a:cs typeface="Arial" panose="020B0604020202020204" pitchFamily="34" charset="0"/>
              </a:rPr>
              <a:t>Nat Rev Genet; 2023</a:t>
            </a:r>
            <a:r>
              <a:rPr lang="en" sz="1400" dirty="0">
                <a:solidFill>
                  <a:schemeClr val="bg2"/>
                </a:solidFill>
                <a:latin typeface="Arial" panose="020B0604020202020204" pitchFamily="34" charset="0"/>
                <a:cs typeface="Arial" panose="020B0604020202020204" pitchFamily="34" charset="0"/>
              </a:rPr>
              <a:t>) </a:t>
            </a:r>
            <a:r>
              <a:rPr lang="en" sz="1400" dirty="0">
                <a:solidFill>
                  <a:schemeClr val="bg2"/>
                </a:solidFill>
              </a:rPr>
              <a:t>-&gt; different methods, python code</a:t>
            </a:r>
            <a:endParaRPr lang="en" sz="1400" b="1" dirty="0">
              <a:solidFill>
                <a:schemeClr val="bg2"/>
              </a:solidFill>
              <a:highlight>
                <a:srgbClr val="FFFFFF"/>
              </a:highlight>
            </a:endParaRPr>
          </a:p>
        </p:txBody>
      </p:sp>
    </p:spTree>
    <p:extLst>
      <p:ext uri="{BB962C8B-B14F-4D97-AF65-F5344CB8AC3E}">
        <p14:creationId xmlns:p14="http://schemas.microsoft.com/office/powerpoint/2010/main" val="3206649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1" name="Google Shape;46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463" name="Google Shape;463;p55"/>
          <p:cNvSpPr txBox="1"/>
          <p:nvPr/>
        </p:nvSpPr>
        <p:spPr>
          <a:xfrm>
            <a:off x="6449153" y="4098681"/>
            <a:ext cx="2763481" cy="1015800"/>
          </a:xfrm>
          <a:prstGeom prst="rect">
            <a:avLst/>
          </a:prstGeom>
          <a:noFill/>
          <a:ln>
            <a:noFill/>
          </a:ln>
        </p:spPr>
        <p:txBody>
          <a:bodyPr spcFirstLastPara="1" wrap="square" lIns="91425" tIns="91425" rIns="91425" bIns="91425" anchor="t" anchorCtr="0">
            <a:noAutofit/>
          </a:bodyPr>
          <a:lstStyle/>
          <a:p>
            <a:r>
              <a:rPr lang="en" sz="1050" b="1" dirty="0">
                <a:solidFill>
                  <a:srgbClr val="666666"/>
                </a:solidFill>
                <a:highlight>
                  <a:srgbClr val="FFFFFF"/>
                </a:highlight>
                <a:latin typeface="Roboto"/>
                <a:ea typeface="Roboto"/>
                <a:cs typeface="Roboto"/>
                <a:sym typeface="Roboto"/>
              </a:rPr>
              <a:t>2D embedding of scRNA-seq of mesothelioma. </a:t>
            </a:r>
            <a:r>
              <a:rPr lang="en" sz="1050" i="1" dirty="0">
                <a:solidFill>
                  <a:srgbClr val="666666"/>
                </a:solidFill>
                <a:highlight>
                  <a:srgbClr val="FFFFFF"/>
                </a:highlight>
                <a:latin typeface="Roboto"/>
                <a:ea typeface="Roboto"/>
                <a:cs typeface="Roboto"/>
                <a:sym typeface="Roboto"/>
              </a:rPr>
              <a:t>Source: </a:t>
            </a:r>
            <a:r>
              <a:rPr lang="en" sz="1050" i="1" dirty="0">
                <a:solidFill>
                  <a:srgbClr val="666666"/>
                </a:solidFill>
                <a:highlight>
                  <a:srgbClr val="FFFFFF"/>
                </a:highlight>
                <a:latin typeface="Roboto"/>
                <a:ea typeface="Roboto"/>
                <a:cs typeface="Roboto"/>
              </a:rPr>
              <a:t>MESOMICS project, N. Alcala WCR grant application</a:t>
            </a:r>
            <a:r>
              <a:rPr lang="en" sz="1100" dirty="0">
                <a:solidFill>
                  <a:srgbClr val="666666"/>
                </a:solidFill>
              </a:rPr>
              <a:t>.</a:t>
            </a:r>
            <a:endParaRPr lang="fr-FR" i="1" dirty="0"/>
          </a:p>
        </p:txBody>
      </p:sp>
      <p:pic>
        <p:nvPicPr>
          <p:cNvPr id="2" name="Image 1" descr="Une image contenant texte, carte, diagramme&#10;&#10;Description générée automatiquement">
            <a:extLst>
              <a:ext uri="{FF2B5EF4-FFF2-40B4-BE49-F238E27FC236}">
                <a16:creationId xmlns:a16="http://schemas.microsoft.com/office/drawing/2014/main" id="{23C64E68-43DC-6D13-03E1-02630B6C591F}"/>
              </a:ext>
            </a:extLst>
          </p:cNvPr>
          <p:cNvPicPr>
            <a:picLocks noChangeAspect="1"/>
          </p:cNvPicPr>
          <p:nvPr/>
        </p:nvPicPr>
        <p:blipFill rotWithShape="1">
          <a:blip r:embed="rId3"/>
          <a:srcRect r="55625" b="-444"/>
          <a:stretch/>
        </p:blipFill>
        <p:spPr>
          <a:xfrm>
            <a:off x="6504813" y="1466696"/>
            <a:ext cx="2380527" cy="2544125"/>
          </a:xfrm>
          <a:prstGeom prst="rect">
            <a:avLst/>
          </a:prstGeom>
        </p:spPr>
      </p:pic>
      <p:sp>
        <p:nvSpPr>
          <p:cNvPr id="9" name="Google Shape;459;p55">
            <a:extLst>
              <a:ext uri="{FF2B5EF4-FFF2-40B4-BE49-F238E27FC236}">
                <a16:creationId xmlns:a16="http://schemas.microsoft.com/office/drawing/2014/main" id="{147B044E-EDB4-5FDD-EEE5-3F8535BD2F69}"/>
              </a:ext>
            </a:extLst>
          </p:cNvPr>
          <p:cNvSpPr txBox="1">
            <a:spLocks noGrp="1"/>
          </p:cNvSpPr>
          <p:nvPr>
            <p:ph type="body" idx="1"/>
          </p:nvPr>
        </p:nvSpPr>
        <p:spPr>
          <a:xfrm>
            <a:off x="97014" y="935384"/>
            <a:ext cx="6344188" cy="3686100"/>
          </a:xfrm>
          <a:prstGeom prst="rect">
            <a:avLst/>
          </a:prstGeom>
        </p:spPr>
        <p:txBody>
          <a:bodyPr spcFirstLastPara="1" wrap="square" lIns="91425" tIns="91425" rIns="91425" bIns="91425" anchor="t" anchorCtr="0">
            <a:noAutofit/>
          </a:bodyPr>
          <a:lstStyle/>
          <a:p>
            <a:pPr marL="0" indent="0">
              <a:buNone/>
            </a:pPr>
            <a:r>
              <a:rPr lang="en" sz="1400" b="1" dirty="0">
                <a:solidFill>
                  <a:schemeClr val="bg2"/>
                </a:solidFill>
                <a:highlight>
                  <a:srgbClr val="FFFFFF"/>
                </a:highlight>
              </a:rPr>
              <a:t>After preprocessing: </a:t>
            </a:r>
            <a:endParaRPr sz="1400" b="1" dirty="0">
              <a:solidFill>
                <a:schemeClr val="bg2"/>
              </a:solidFill>
            </a:endParaRPr>
          </a:p>
          <a:p>
            <a:pPr marL="457200" lvl="0" indent="-304800" algn="l" rtl="0">
              <a:spcBef>
                <a:spcPts val="0"/>
              </a:spcBef>
              <a:spcAft>
                <a:spcPts val="0"/>
              </a:spcAft>
              <a:buClr>
                <a:srgbClr val="333333"/>
              </a:buClr>
              <a:buSzPts val="1200"/>
              <a:buAutoNum type="arabicPeriod"/>
            </a:pPr>
            <a:endParaRPr lang="en" sz="1200" b="1" dirty="0">
              <a:solidFill>
                <a:schemeClr val="bg2"/>
              </a:solidFill>
              <a:highlight>
                <a:srgbClr val="FFFFFF"/>
              </a:highlight>
            </a:endParaRP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Cell clustering</a:t>
            </a:r>
            <a:r>
              <a:rPr lang="en" sz="1350" dirty="0">
                <a:solidFill>
                  <a:schemeClr val="bg2"/>
                </a:solidFill>
                <a:highlight>
                  <a:srgbClr val="FFFFFF"/>
                </a:highlight>
              </a:rPr>
              <a:t>: group similar expression profiles (biological states)</a:t>
            </a: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Annotation</a:t>
            </a:r>
            <a:r>
              <a:rPr lang="en" sz="1350" dirty="0">
                <a:solidFill>
                  <a:schemeClr val="bg2"/>
                </a:solidFill>
                <a:highlight>
                  <a:srgbClr val="FFFFFF"/>
                </a:highlight>
              </a:rPr>
              <a:t>: assign cell types to each barcode</a:t>
            </a: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Copy number variant (CNV) calling</a:t>
            </a:r>
            <a:r>
              <a:rPr lang="en" sz="1350" dirty="0">
                <a:solidFill>
                  <a:schemeClr val="bg2"/>
                </a:solidFill>
                <a:highlight>
                  <a:srgbClr val="FFFFFF"/>
                </a:highlight>
              </a:rPr>
              <a:t>: detect chromosome amplifications &amp; deletions -&gt; identify tumor cells</a:t>
            </a: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Differential expression</a:t>
            </a:r>
            <a:r>
              <a:rPr lang="en" sz="1350" dirty="0">
                <a:solidFill>
                  <a:schemeClr val="bg2"/>
                </a:solidFill>
                <a:highlight>
                  <a:srgbClr val="FFFFFF"/>
                </a:highlight>
              </a:rPr>
              <a:t>: similar to annotation, annotate clusters by</a:t>
            </a:r>
            <a:r>
              <a:rPr lang="en" sz="1350" dirty="0">
                <a:solidFill>
                  <a:schemeClr val="bg2"/>
                </a:solidFill>
                <a:highlight>
                  <a:srgbClr val="FFFFFF"/>
                </a:highlight>
                <a:latin typeface="Arial" panose="020B0604020202020204" pitchFamily="34" charset="0"/>
                <a:cs typeface="Arial" panose="020B0604020202020204" pitchFamily="34" charset="0"/>
              </a:rPr>
              <a:t> </a:t>
            </a:r>
            <a:r>
              <a:rPr lang="en-GB" sz="1350" b="0" i="0" dirty="0">
                <a:solidFill>
                  <a:schemeClr val="bg2"/>
                </a:solidFill>
                <a:effectLst/>
                <a:latin typeface="Arial" panose="020B0604020202020204" pitchFamily="34" charset="0"/>
                <a:cs typeface="Arial" panose="020B0604020202020204" pitchFamily="34" charset="0"/>
              </a:rPr>
              <a:t>inferring genes that are statistically significantly over- or </a:t>
            </a:r>
            <a:r>
              <a:rPr lang="en-GB" sz="1350" b="0" i="0" dirty="0" err="1">
                <a:solidFill>
                  <a:schemeClr val="bg2"/>
                </a:solidFill>
                <a:effectLst/>
                <a:latin typeface="Arial" panose="020B0604020202020204" pitchFamily="34" charset="0"/>
                <a:cs typeface="Arial" panose="020B0604020202020204" pitchFamily="34" charset="0"/>
              </a:rPr>
              <a:t>underexpressed</a:t>
            </a:r>
            <a:r>
              <a:rPr lang="en-GB" sz="1350" b="0" i="0" dirty="0">
                <a:solidFill>
                  <a:schemeClr val="bg2"/>
                </a:solidFill>
                <a:effectLst/>
                <a:latin typeface="Arial" panose="020B0604020202020204" pitchFamily="34" charset="0"/>
                <a:cs typeface="Arial" panose="020B0604020202020204" pitchFamily="34" charset="0"/>
              </a:rPr>
              <a:t> between groups, uncover </a:t>
            </a:r>
            <a:r>
              <a:rPr lang="en-GB" sz="1350" b="0" i="0" dirty="0" err="1">
                <a:solidFill>
                  <a:schemeClr val="bg2"/>
                </a:solidFill>
                <a:effectLst/>
                <a:latin typeface="Arial" panose="020B0604020202020204" pitchFamily="34" charset="0"/>
                <a:cs typeface="Arial" panose="020B0604020202020204" pitchFamily="34" charset="0"/>
              </a:rPr>
              <a:t>genesets</a:t>
            </a:r>
            <a:r>
              <a:rPr lang="en-GB" sz="1350" b="0" i="0" dirty="0">
                <a:solidFill>
                  <a:schemeClr val="bg2"/>
                </a:solidFill>
                <a:effectLst/>
                <a:latin typeface="Arial" panose="020B0604020202020204" pitchFamily="34" charset="0"/>
                <a:cs typeface="Arial" panose="020B0604020202020204" pitchFamily="34" charset="0"/>
              </a:rPr>
              <a:t> which potentially explain observed phenotypes</a:t>
            </a:r>
            <a:endParaRPr lang="en" sz="1350" dirty="0">
              <a:solidFill>
                <a:schemeClr val="bg2"/>
              </a:solidFill>
              <a:highlight>
                <a:srgbClr val="FFFFFF"/>
              </a:highlight>
              <a:latin typeface="Arial" panose="020B0604020202020204" pitchFamily="34" charset="0"/>
              <a:cs typeface="Arial" panose="020B0604020202020204" pitchFamily="34" charset="0"/>
            </a:endParaRPr>
          </a:p>
        </p:txBody>
      </p:sp>
      <p:sp>
        <p:nvSpPr>
          <p:cNvPr id="10" name="Google Shape;419;p51">
            <a:extLst>
              <a:ext uri="{FF2B5EF4-FFF2-40B4-BE49-F238E27FC236}">
                <a16:creationId xmlns:a16="http://schemas.microsoft.com/office/drawing/2014/main" id="{A73E700D-4C04-7AA1-3FD0-7BCF5D8DD4AD}"/>
              </a:ext>
            </a:extLst>
          </p:cNvPr>
          <p:cNvSpPr txBox="1">
            <a:spLocks noGrp="1"/>
          </p:cNvSpPr>
          <p:nvPr>
            <p:ph type="title"/>
          </p:nvPr>
        </p:nvSpPr>
        <p:spPr>
          <a:xfrm>
            <a:off x="104966" y="100040"/>
            <a:ext cx="8520600" cy="572700"/>
          </a:xfrm>
          <a:prstGeom prst="rect">
            <a:avLst/>
          </a:prstGeom>
        </p:spPr>
        <p:txBody>
          <a:bodyPr spcFirstLastPara="1" wrap="square" lIns="91425" tIns="91425" rIns="91425" bIns="91425" anchor="t" anchorCtr="0">
            <a:noAutofit/>
          </a:bodyPr>
          <a:lstStyle/>
          <a:p>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11" name="TextBox 10">
            <a:extLst>
              <a:ext uri="{FF2B5EF4-FFF2-40B4-BE49-F238E27FC236}">
                <a16:creationId xmlns:a16="http://schemas.microsoft.com/office/drawing/2014/main" id="{9C7D1478-C9DA-C5AD-40EE-361B55BAA093}"/>
              </a:ext>
            </a:extLst>
          </p:cNvPr>
          <p:cNvSpPr txBox="1"/>
          <p:nvPr/>
        </p:nvSpPr>
        <p:spPr>
          <a:xfrm>
            <a:off x="-38157" y="561895"/>
            <a:ext cx="8736883" cy="307777"/>
          </a:xfrm>
          <a:prstGeom prst="rect">
            <a:avLst/>
          </a:prstGeom>
          <a:noFill/>
        </p:spPr>
        <p:txBody>
          <a:bodyPr wrap="square">
            <a:spAutoFit/>
          </a:bodyPr>
          <a:lstStyle/>
          <a:p>
            <a:pPr marL="152400" indent="0">
              <a:spcBef>
                <a:spcPts val="1600"/>
              </a:spcBef>
              <a:buClr>
                <a:srgbClr val="333333"/>
              </a:buClr>
              <a:buSzPts val="1200"/>
              <a:buNone/>
            </a:pPr>
            <a:r>
              <a:rPr lang="en" sz="1400" b="1" u="sng" dirty="0">
                <a:solidFill>
                  <a:schemeClr val="bg2"/>
                </a:solidFill>
              </a:rPr>
              <a:t>Single-cell best practices guide</a:t>
            </a:r>
            <a:r>
              <a:rPr lang="en" sz="1400" dirty="0">
                <a:solidFill>
                  <a:schemeClr val="bg2"/>
                </a:solidFill>
              </a:rPr>
              <a:t> </a:t>
            </a:r>
            <a:r>
              <a:rPr lang="en" sz="1400" dirty="0">
                <a:solidFill>
                  <a:schemeClr val="bg2"/>
                </a:solidFill>
                <a:latin typeface="Arial" panose="020B0604020202020204" pitchFamily="34" charset="0"/>
                <a:cs typeface="Arial" panose="020B0604020202020204" pitchFamily="34" charset="0"/>
              </a:rPr>
              <a:t>(</a:t>
            </a:r>
            <a:r>
              <a:rPr lang="en-GB" b="0" i="0" dirty="0">
                <a:solidFill>
                  <a:schemeClr val="bg2"/>
                </a:solidFill>
                <a:effectLst/>
                <a:latin typeface="Arial" panose="020B0604020202020204" pitchFamily="34" charset="0"/>
                <a:cs typeface="Arial" panose="020B0604020202020204" pitchFamily="34" charset="0"/>
              </a:rPr>
              <a:t>Nat Rev Genet; 2023</a:t>
            </a:r>
            <a:r>
              <a:rPr lang="en" sz="1400" dirty="0">
                <a:solidFill>
                  <a:schemeClr val="bg2"/>
                </a:solidFill>
                <a:latin typeface="Arial" panose="020B0604020202020204" pitchFamily="34" charset="0"/>
                <a:cs typeface="Arial" panose="020B0604020202020204" pitchFamily="34" charset="0"/>
              </a:rPr>
              <a:t>) </a:t>
            </a:r>
            <a:r>
              <a:rPr lang="en" sz="1400" dirty="0">
                <a:solidFill>
                  <a:schemeClr val="bg2"/>
                </a:solidFill>
              </a:rPr>
              <a:t>-&gt; different methods, python code</a:t>
            </a:r>
            <a:endParaRPr lang="en" sz="1400" b="1" dirty="0">
              <a:solidFill>
                <a:schemeClr val="bg2"/>
              </a:solidFill>
              <a:highlight>
                <a:srgbClr val="FFFFFF"/>
              </a:highlight>
            </a:endParaRPr>
          </a:p>
        </p:txBody>
      </p:sp>
    </p:spTree>
    <p:extLst>
      <p:ext uri="{BB962C8B-B14F-4D97-AF65-F5344CB8AC3E}">
        <p14:creationId xmlns:p14="http://schemas.microsoft.com/office/powerpoint/2010/main" val="3006478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p:nvPr/>
        </p:nvSpPr>
        <p:spPr>
          <a:xfrm>
            <a:off x="5984142" y="3680840"/>
            <a:ext cx="3064800" cy="5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Human heart cell composition</a:t>
            </a:r>
            <a:r>
              <a:rPr lang="en" sz="1050">
                <a:solidFill>
                  <a:srgbClr val="666666"/>
                </a:solidFill>
                <a:highlight>
                  <a:srgbClr val="FFFFFF"/>
                </a:highlight>
                <a:latin typeface="Roboto"/>
                <a:ea typeface="Roboto"/>
                <a:cs typeface="Roboto"/>
                <a:sym typeface="Roboto"/>
              </a:rPr>
              <a:t>. Percentage of cell types estimated from single-cell RNA-seq. </a:t>
            </a:r>
            <a:r>
              <a:rPr lang="en" sz="1050" i="1">
                <a:solidFill>
                  <a:srgbClr val="666666"/>
                </a:solidFill>
                <a:highlight>
                  <a:srgbClr val="FFFFFF"/>
                </a:highlight>
                <a:latin typeface="Roboto"/>
                <a:ea typeface="Roboto"/>
                <a:cs typeface="Roboto"/>
                <a:sym typeface="Roboto"/>
              </a:rPr>
              <a:t>Source: Litviňuková et al. </a:t>
            </a:r>
            <a:r>
              <a:rPr lang="en-GB" sz="1050" i="1">
                <a:solidFill>
                  <a:srgbClr val="666666"/>
                </a:solidFill>
                <a:highlight>
                  <a:srgbClr val="FFFFFF"/>
                </a:highlight>
                <a:latin typeface="Roboto"/>
                <a:ea typeface="Roboto"/>
                <a:cs typeface="Roboto"/>
                <a:sym typeface="Roboto"/>
              </a:rPr>
              <a:t>Nature</a:t>
            </a:r>
            <a:r>
              <a:rPr lang="en" sz="1050" i="1">
                <a:solidFill>
                  <a:srgbClr val="666666"/>
                </a:solidFill>
                <a:highlight>
                  <a:srgbClr val="FFFFFF"/>
                </a:highlight>
                <a:latin typeface="Roboto"/>
                <a:ea typeface="Roboto"/>
                <a:cs typeface="Roboto"/>
                <a:sym typeface="Roboto"/>
              </a:rPr>
              <a:t> 2020.</a:t>
            </a:r>
            <a:endParaRPr i="1"/>
          </a:p>
        </p:txBody>
      </p:sp>
      <p:sp>
        <p:nvSpPr>
          <p:cNvPr id="82" name="Google Shape;8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 Transcriptomics</a:t>
            </a:r>
            <a:r>
              <a:rPr lang="en" b="1" dirty="0">
                <a:solidFill>
                  <a:srgbClr val="152243"/>
                </a:solidFill>
              </a:rPr>
              <a:t> </a:t>
            </a:r>
            <a:r>
              <a:rPr lang="en" sz="2000" b="1" dirty="0">
                <a:solidFill>
                  <a:srgbClr val="666666"/>
                </a:solidFill>
              </a:rPr>
              <a:t>| </a:t>
            </a:r>
            <a:r>
              <a:rPr lang="en" sz="2000" b="1" i="1" dirty="0">
                <a:solidFill>
                  <a:srgbClr val="666666"/>
                </a:solidFill>
              </a:rPr>
              <a:t>Concepts</a:t>
            </a:r>
            <a:endParaRPr sz="2000" b="1" i="1" dirty="0">
              <a:solidFill>
                <a:srgbClr val="666666"/>
              </a:solidFill>
            </a:endParaRPr>
          </a:p>
        </p:txBody>
      </p:sp>
      <p:sp>
        <p:nvSpPr>
          <p:cNvPr id="83" name="Google Shape;83;p16"/>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Tissue heterogeneity</a:t>
            </a:r>
            <a:endParaRPr b="1" dirty="0"/>
          </a:p>
        </p:txBody>
      </p:sp>
      <p:sp>
        <p:nvSpPr>
          <p:cNvPr id="84" name="Google Shape;8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85" name="Google Shape;85;p16"/>
          <p:cNvSpPr txBox="1">
            <a:spLocks noGrp="1"/>
          </p:cNvSpPr>
          <p:nvPr>
            <p:ph type="body" idx="1"/>
          </p:nvPr>
        </p:nvSpPr>
        <p:spPr>
          <a:xfrm>
            <a:off x="311700" y="1519868"/>
            <a:ext cx="3774805" cy="2282807"/>
          </a:xfrm>
          <a:prstGeom prst="rect">
            <a:avLst/>
          </a:prstGeom>
        </p:spPr>
        <p:txBody>
          <a:bodyPr spcFirstLastPara="1" wrap="square" lIns="91425" tIns="91425" rIns="91425" bIns="91425" anchor="t" anchorCtr="0">
            <a:noAutofit/>
          </a:bodyPr>
          <a:lstStyle/>
          <a:p>
            <a:pPr indent="-317500">
              <a:buSzPts val="1400"/>
            </a:pPr>
            <a:r>
              <a:rPr lang="en" sz="1400" dirty="0"/>
              <a:t>Tissues are made of </a:t>
            </a:r>
            <a:r>
              <a:rPr lang="en" sz="1400" b="1" dirty="0"/>
              <a:t>mixtures of cells</a:t>
            </a:r>
            <a:br>
              <a:rPr lang="en" sz="1400" b="1" dirty="0"/>
            </a:br>
            <a:br>
              <a:rPr lang="en" sz="1400" b="1" dirty="0"/>
            </a:br>
            <a:endParaRPr lang="en" sz="1400" b="1" dirty="0"/>
          </a:p>
          <a:p>
            <a:pPr marL="457200" lvl="0" indent="-317500" algn="l" rtl="0">
              <a:spcBef>
                <a:spcPts val="0"/>
              </a:spcBef>
              <a:spcAft>
                <a:spcPts val="0"/>
              </a:spcAft>
              <a:buSzPts val="1400"/>
              <a:buChar char="●"/>
            </a:pPr>
            <a:r>
              <a:rPr lang="en" sz="1400" dirty="0"/>
              <a:t>T</a:t>
            </a:r>
            <a:r>
              <a:rPr lang="en" sz="1400" b="1" dirty="0"/>
              <a:t>he investigation of tissue heterogeneity</a:t>
            </a:r>
            <a:r>
              <a:rPr lang="en" sz="1400" dirty="0"/>
              <a:t> gained novel traction with new sequencing technologies</a:t>
            </a:r>
            <a:endParaRPr sz="1400" dirty="0"/>
          </a:p>
        </p:txBody>
      </p:sp>
      <p:pic>
        <p:nvPicPr>
          <p:cNvPr id="2" name="Image 2" descr="Une image contenant texte, livre&#10;&#10;Description générée automatiquement">
            <a:extLst>
              <a:ext uri="{FF2B5EF4-FFF2-40B4-BE49-F238E27FC236}">
                <a16:creationId xmlns:a16="http://schemas.microsoft.com/office/drawing/2014/main" id="{333E2D68-B146-DB88-9FE4-714F5ACD3E90}"/>
              </a:ext>
            </a:extLst>
          </p:cNvPr>
          <p:cNvPicPr>
            <a:picLocks noChangeAspect="1"/>
          </p:cNvPicPr>
          <p:nvPr/>
        </p:nvPicPr>
        <p:blipFill>
          <a:blip r:embed="rId3"/>
          <a:stretch>
            <a:fillRect/>
          </a:stretch>
        </p:blipFill>
        <p:spPr>
          <a:xfrm>
            <a:off x="4403995" y="1414932"/>
            <a:ext cx="1198789" cy="1626389"/>
          </a:xfrm>
          <a:prstGeom prst="rect">
            <a:avLst/>
          </a:prstGeom>
        </p:spPr>
      </p:pic>
      <p:sp>
        <p:nvSpPr>
          <p:cNvPr id="3" name="Google Shape;80;p16">
            <a:extLst>
              <a:ext uri="{FF2B5EF4-FFF2-40B4-BE49-F238E27FC236}">
                <a16:creationId xmlns:a16="http://schemas.microsoft.com/office/drawing/2014/main" id="{08513F40-B26D-9FC7-9A65-BA48D33B1AC1}"/>
              </a:ext>
            </a:extLst>
          </p:cNvPr>
          <p:cNvSpPr txBox="1"/>
          <p:nvPr/>
        </p:nvSpPr>
        <p:spPr>
          <a:xfrm>
            <a:off x="4181193" y="3010563"/>
            <a:ext cx="3064800" cy="520800"/>
          </a:xfrm>
          <a:prstGeom prst="rect">
            <a:avLst/>
          </a:prstGeom>
          <a:noFill/>
          <a:ln>
            <a:noFill/>
          </a:ln>
        </p:spPr>
        <p:txBody>
          <a:bodyPr spcFirstLastPara="1" wrap="square" lIns="91425" tIns="91425" rIns="91425" bIns="91425" anchor="t" anchorCtr="0">
            <a:noAutofit/>
          </a:bodyPr>
          <a:lstStyle/>
          <a:p>
            <a:r>
              <a:rPr lang="en" sz="1050" b="1" dirty="0">
                <a:solidFill>
                  <a:srgbClr val="666666"/>
                </a:solidFill>
                <a:highlight>
                  <a:srgbClr val="FFFFFF"/>
                </a:highlight>
                <a:latin typeface="Roboto"/>
                <a:ea typeface="Roboto"/>
                <a:cs typeface="Roboto"/>
                <a:sym typeface="Roboto"/>
              </a:rPr>
              <a:t>Heart anatomy</a:t>
            </a:r>
            <a:r>
              <a:rPr lang="en" sz="1050" dirty="0">
                <a:solidFill>
                  <a:srgbClr val="666666"/>
                </a:solidFill>
                <a:highlight>
                  <a:srgbClr val="FFFFFF"/>
                </a:highlight>
                <a:latin typeface="Roboto"/>
                <a:ea typeface="Roboto"/>
                <a:cs typeface="Roboto"/>
                <a:sym typeface="Roboto"/>
              </a:rPr>
              <a:t>. Da Vinci</a:t>
            </a:r>
            <a:endParaRPr lang="en" sz="1050" i="1" dirty="0">
              <a:solidFill>
                <a:srgbClr val="666666"/>
              </a:solidFill>
              <a:highlight>
                <a:srgbClr val="FFFFFF"/>
              </a:highlight>
              <a:latin typeface="Roboto"/>
              <a:ea typeface="Roboto"/>
              <a:cs typeface="Roboto"/>
              <a:sym typeface="Roboto"/>
            </a:endParaRPr>
          </a:p>
          <a:p>
            <a:r>
              <a:rPr lang="en" sz="1050" dirty="0">
                <a:solidFill>
                  <a:srgbClr val="666666"/>
                </a:solidFill>
                <a:highlight>
                  <a:srgbClr val="FFFFFF"/>
                </a:highlight>
                <a:latin typeface="Roboto"/>
                <a:ea typeface="Roboto"/>
                <a:cs typeface="Roboto"/>
                <a:sym typeface="Roboto"/>
              </a:rPr>
              <a:t>circa 1510.</a:t>
            </a:r>
            <a:endParaRPr lang="en" sz="1050" i="1" dirty="0">
              <a:solidFill>
                <a:srgbClr val="666666"/>
              </a:solidFill>
              <a:highlight>
                <a:srgbClr val="FFFFFF"/>
              </a:highlight>
              <a:latin typeface="Roboto"/>
              <a:ea typeface="Roboto"/>
              <a:cs typeface="Roboto"/>
            </a:endParaRPr>
          </a:p>
        </p:txBody>
      </p:sp>
      <p:pic>
        <p:nvPicPr>
          <p:cNvPr id="1026" name="Picture 2" descr="Fig. 1">
            <a:extLst>
              <a:ext uri="{FF2B5EF4-FFF2-40B4-BE49-F238E27FC236}">
                <a16:creationId xmlns:a16="http://schemas.microsoft.com/office/drawing/2014/main" id="{4553ED4F-4956-4B31-A5E8-8A60352E09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147" b="50000"/>
          <a:stretch/>
        </p:blipFill>
        <p:spPr bwMode="auto">
          <a:xfrm>
            <a:off x="6399249" y="1075167"/>
            <a:ext cx="1815353" cy="1593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ig. 1">
            <a:extLst>
              <a:ext uri="{FF2B5EF4-FFF2-40B4-BE49-F238E27FC236}">
                <a16:creationId xmlns:a16="http://schemas.microsoft.com/office/drawing/2014/main" id="{52826F22-B01D-4BEA-BFA7-3FD1FAC0B4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970" r="71327" b="-3017"/>
          <a:stretch/>
        </p:blipFill>
        <p:spPr bwMode="auto">
          <a:xfrm>
            <a:off x="6104050" y="2721456"/>
            <a:ext cx="2621907" cy="9259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5"/>
          <p:cNvSpPr txBox="1">
            <a:spLocks noGrp="1"/>
          </p:cNvSpPr>
          <p:nvPr>
            <p:ph type="body" idx="1"/>
          </p:nvPr>
        </p:nvSpPr>
        <p:spPr>
          <a:xfrm>
            <a:off x="97014" y="935384"/>
            <a:ext cx="6344188" cy="3686100"/>
          </a:xfrm>
          <a:prstGeom prst="rect">
            <a:avLst/>
          </a:prstGeom>
        </p:spPr>
        <p:txBody>
          <a:bodyPr spcFirstLastPara="1" wrap="square" lIns="91425" tIns="91425" rIns="91425" bIns="91425" anchor="t" anchorCtr="0">
            <a:noAutofit/>
          </a:bodyPr>
          <a:lstStyle/>
          <a:p>
            <a:pPr marL="0" indent="0">
              <a:buNone/>
            </a:pPr>
            <a:r>
              <a:rPr lang="en" sz="1400" b="1" dirty="0">
                <a:solidFill>
                  <a:schemeClr val="bg2"/>
                </a:solidFill>
                <a:highlight>
                  <a:srgbClr val="FFFFFF"/>
                </a:highlight>
              </a:rPr>
              <a:t>After preprocessing: </a:t>
            </a:r>
            <a:endParaRPr sz="1400" b="1" dirty="0">
              <a:solidFill>
                <a:schemeClr val="bg2"/>
              </a:solidFill>
            </a:endParaRPr>
          </a:p>
          <a:p>
            <a:pPr marL="457200" lvl="0" indent="-304800" algn="l" rtl="0">
              <a:spcBef>
                <a:spcPts val="0"/>
              </a:spcBef>
              <a:spcAft>
                <a:spcPts val="0"/>
              </a:spcAft>
              <a:buClr>
                <a:srgbClr val="333333"/>
              </a:buClr>
              <a:buSzPts val="1200"/>
              <a:buAutoNum type="arabicPeriod"/>
            </a:pPr>
            <a:endParaRPr lang="en" sz="1200" b="1" dirty="0">
              <a:solidFill>
                <a:schemeClr val="bg2"/>
              </a:solidFill>
              <a:highlight>
                <a:srgbClr val="FFFFFF"/>
              </a:highlight>
            </a:endParaRP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Cell clustering</a:t>
            </a:r>
            <a:r>
              <a:rPr lang="en" sz="1350" dirty="0">
                <a:solidFill>
                  <a:schemeClr val="bg2"/>
                </a:solidFill>
                <a:highlight>
                  <a:srgbClr val="FFFFFF"/>
                </a:highlight>
              </a:rPr>
              <a:t>: group similar expression profiles (biological states)</a:t>
            </a: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Annotation</a:t>
            </a:r>
            <a:r>
              <a:rPr lang="en" sz="1350" dirty="0">
                <a:solidFill>
                  <a:schemeClr val="bg2"/>
                </a:solidFill>
                <a:highlight>
                  <a:srgbClr val="FFFFFF"/>
                </a:highlight>
              </a:rPr>
              <a:t>: assign cell types to each barcode</a:t>
            </a: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Copy number variant (CNV) calling</a:t>
            </a:r>
            <a:r>
              <a:rPr lang="en" sz="1350" dirty="0">
                <a:solidFill>
                  <a:schemeClr val="bg2"/>
                </a:solidFill>
                <a:highlight>
                  <a:srgbClr val="FFFFFF"/>
                </a:highlight>
              </a:rPr>
              <a:t>: detect chromosome amplifications &amp; deletions -&gt; identify tumor cells</a:t>
            </a: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Differential expression</a:t>
            </a:r>
            <a:r>
              <a:rPr lang="en" sz="1350" dirty="0">
                <a:solidFill>
                  <a:schemeClr val="bg2"/>
                </a:solidFill>
                <a:highlight>
                  <a:srgbClr val="FFFFFF"/>
                </a:highlight>
              </a:rPr>
              <a:t>: similar to annotation, annotate clusters by</a:t>
            </a:r>
            <a:r>
              <a:rPr lang="en" sz="1350" dirty="0">
                <a:solidFill>
                  <a:schemeClr val="bg2"/>
                </a:solidFill>
                <a:highlight>
                  <a:srgbClr val="FFFFFF"/>
                </a:highlight>
                <a:latin typeface="Arial" panose="020B0604020202020204" pitchFamily="34" charset="0"/>
                <a:cs typeface="Arial" panose="020B0604020202020204" pitchFamily="34" charset="0"/>
              </a:rPr>
              <a:t> </a:t>
            </a:r>
            <a:r>
              <a:rPr lang="en-GB" sz="1350" b="0" i="0" dirty="0">
                <a:solidFill>
                  <a:schemeClr val="bg2"/>
                </a:solidFill>
                <a:effectLst/>
                <a:latin typeface="Arial" panose="020B0604020202020204" pitchFamily="34" charset="0"/>
                <a:cs typeface="Arial" panose="020B0604020202020204" pitchFamily="34" charset="0"/>
              </a:rPr>
              <a:t>inferring genes that are statistically significantly over- or </a:t>
            </a:r>
            <a:r>
              <a:rPr lang="en-GB" sz="1350" b="0" i="0" dirty="0" err="1">
                <a:solidFill>
                  <a:schemeClr val="bg2"/>
                </a:solidFill>
                <a:effectLst/>
                <a:latin typeface="Arial" panose="020B0604020202020204" pitchFamily="34" charset="0"/>
                <a:cs typeface="Arial" panose="020B0604020202020204" pitchFamily="34" charset="0"/>
              </a:rPr>
              <a:t>underexpressed</a:t>
            </a:r>
            <a:r>
              <a:rPr lang="en-GB" sz="1350" b="0" i="0" dirty="0">
                <a:solidFill>
                  <a:schemeClr val="bg2"/>
                </a:solidFill>
                <a:effectLst/>
                <a:latin typeface="Arial" panose="020B0604020202020204" pitchFamily="34" charset="0"/>
                <a:cs typeface="Arial" panose="020B0604020202020204" pitchFamily="34" charset="0"/>
              </a:rPr>
              <a:t> between groups, uncover </a:t>
            </a:r>
            <a:r>
              <a:rPr lang="en-GB" sz="1350" b="0" i="0" dirty="0" err="1">
                <a:solidFill>
                  <a:schemeClr val="bg2"/>
                </a:solidFill>
                <a:effectLst/>
                <a:latin typeface="Arial" panose="020B0604020202020204" pitchFamily="34" charset="0"/>
                <a:cs typeface="Arial" panose="020B0604020202020204" pitchFamily="34" charset="0"/>
              </a:rPr>
              <a:t>genesets</a:t>
            </a:r>
            <a:r>
              <a:rPr lang="en-GB" sz="1350" b="0" i="0" dirty="0">
                <a:solidFill>
                  <a:schemeClr val="bg2"/>
                </a:solidFill>
                <a:effectLst/>
                <a:latin typeface="Arial" panose="020B0604020202020204" pitchFamily="34" charset="0"/>
                <a:cs typeface="Arial" panose="020B0604020202020204" pitchFamily="34" charset="0"/>
              </a:rPr>
              <a:t> which potentially explain observed phenotypes</a:t>
            </a:r>
            <a:endParaRPr lang="en" sz="1350" dirty="0">
              <a:solidFill>
                <a:schemeClr val="bg2"/>
              </a:solidFill>
              <a:highlight>
                <a:srgbClr val="FFFFFF"/>
              </a:highlight>
              <a:latin typeface="Arial" panose="020B0604020202020204" pitchFamily="34" charset="0"/>
              <a:cs typeface="Arial" panose="020B0604020202020204" pitchFamily="34" charset="0"/>
            </a:endParaRPr>
          </a:p>
          <a:p>
            <a:pPr marL="457200" lvl="0" indent="-304800" algn="l" rtl="0">
              <a:spcBef>
                <a:spcPts val="0"/>
              </a:spcBef>
              <a:spcAft>
                <a:spcPts val="0"/>
              </a:spcAft>
              <a:buClr>
                <a:srgbClr val="333333"/>
              </a:buClr>
              <a:buSzPts val="1200"/>
              <a:buAutoNum type="arabicPeriod"/>
            </a:pPr>
            <a:r>
              <a:rPr lang="en" sz="1350" b="1" dirty="0">
                <a:solidFill>
                  <a:schemeClr val="bg2"/>
                </a:solidFill>
                <a:highlight>
                  <a:srgbClr val="FFFFFF"/>
                </a:highlight>
              </a:rPr>
              <a:t>Cell-cell communication</a:t>
            </a:r>
            <a:r>
              <a:rPr lang="en" sz="1350" dirty="0">
                <a:solidFill>
                  <a:schemeClr val="bg2"/>
                </a:solidFill>
                <a:highlight>
                  <a:srgbClr val="FFFFFF"/>
                </a:highlight>
              </a:rPr>
              <a:t>: </a:t>
            </a:r>
            <a:r>
              <a:rPr lang="en-GB" sz="1350" dirty="0">
                <a:solidFill>
                  <a:schemeClr val="bg2"/>
                </a:solidFill>
                <a:highlight>
                  <a:srgbClr val="FFFFFF"/>
                </a:highlight>
              </a:rPr>
              <a:t>u</a:t>
            </a:r>
            <a:r>
              <a:rPr lang="en-GB" sz="1350" dirty="0"/>
              <a:t>nderstand intercellular </a:t>
            </a:r>
            <a:r>
              <a:rPr lang="en-GB" sz="1350" dirty="0" err="1"/>
              <a:t>signaling</a:t>
            </a:r>
            <a:r>
              <a:rPr lang="en-GB" sz="1350" dirty="0"/>
              <a:t> pathways (ex ligand-receptor relationships allow </a:t>
            </a:r>
            <a:r>
              <a:rPr lang="en-GB" sz="1350" dirty="0" err="1"/>
              <a:t>tumor</a:t>
            </a:r>
            <a:r>
              <a:rPr lang="en-GB" sz="1350" dirty="0"/>
              <a:t> cells to escape the immune response) by estimating protein abundance using</a:t>
            </a:r>
            <a:r>
              <a:rPr lang="en-GB" sz="1350" dirty="0">
                <a:solidFill>
                  <a:schemeClr val="bg2"/>
                </a:solidFill>
                <a:latin typeface="Arial" panose="020B0604020202020204" pitchFamily="34" charset="0"/>
                <a:cs typeface="Arial" panose="020B0604020202020204" pitchFamily="34" charset="0"/>
              </a:rPr>
              <a:t> </a:t>
            </a:r>
            <a:r>
              <a:rPr lang="en-GB" sz="1350" b="0" i="0" dirty="0">
                <a:solidFill>
                  <a:schemeClr val="bg2"/>
                </a:solidFill>
                <a:effectLst/>
                <a:latin typeface="Arial" panose="020B0604020202020204" pitchFamily="34" charset="0"/>
                <a:cs typeface="Arial" panose="020B0604020202020204" pitchFamily="34" charset="0"/>
              </a:rPr>
              <a:t>gene expression information and uncovers which pairs of cell types produce complementary ligand-receptor molecules</a:t>
            </a:r>
            <a:endParaRPr sz="1350" dirty="0">
              <a:solidFill>
                <a:schemeClr val="bg2"/>
              </a:solidFill>
              <a:latin typeface="Arial" panose="020B0604020202020204" pitchFamily="34" charset="0"/>
              <a:cs typeface="Arial" panose="020B0604020202020204" pitchFamily="34" charset="0"/>
            </a:endParaRPr>
          </a:p>
        </p:txBody>
      </p:sp>
      <p:sp>
        <p:nvSpPr>
          <p:cNvPr id="461" name="Google Shape;46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463" name="Google Shape;463;p55"/>
          <p:cNvSpPr txBox="1"/>
          <p:nvPr/>
        </p:nvSpPr>
        <p:spPr>
          <a:xfrm>
            <a:off x="6449153" y="4098681"/>
            <a:ext cx="2763481" cy="1015800"/>
          </a:xfrm>
          <a:prstGeom prst="rect">
            <a:avLst/>
          </a:prstGeom>
          <a:noFill/>
          <a:ln>
            <a:noFill/>
          </a:ln>
        </p:spPr>
        <p:txBody>
          <a:bodyPr spcFirstLastPara="1" wrap="square" lIns="91425" tIns="91425" rIns="91425" bIns="91425" anchor="t" anchorCtr="0">
            <a:noAutofit/>
          </a:bodyPr>
          <a:lstStyle/>
          <a:p>
            <a:r>
              <a:rPr lang="en" sz="1050" b="1" dirty="0">
                <a:solidFill>
                  <a:srgbClr val="666666"/>
                </a:solidFill>
                <a:highlight>
                  <a:srgbClr val="FFFFFF"/>
                </a:highlight>
                <a:latin typeface="Roboto"/>
                <a:ea typeface="Roboto"/>
                <a:cs typeface="Roboto"/>
                <a:sym typeface="Roboto"/>
              </a:rPr>
              <a:t>2D embedding of scRNA-seq of mesothelioma. </a:t>
            </a:r>
            <a:r>
              <a:rPr lang="en" sz="1050" i="1" dirty="0">
                <a:solidFill>
                  <a:srgbClr val="666666"/>
                </a:solidFill>
                <a:highlight>
                  <a:srgbClr val="FFFFFF"/>
                </a:highlight>
                <a:latin typeface="Roboto"/>
                <a:ea typeface="Roboto"/>
                <a:cs typeface="Roboto"/>
                <a:sym typeface="Roboto"/>
              </a:rPr>
              <a:t>Source: </a:t>
            </a:r>
            <a:r>
              <a:rPr lang="en" sz="1050" i="1" dirty="0">
                <a:solidFill>
                  <a:srgbClr val="666666"/>
                </a:solidFill>
                <a:highlight>
                  <a:srgbClr val="FFFFFF"/>
                </a:highlight>
                <a:latin typeface="Roboto"/>
                <a:ea typeface="Roboto"/>
                <a:cs typeface="Roboto"/>
              </a:rPr>
              <a:t>MESOMICS project, N. Alcala WCR grant application</a:t>
            </a:r>
            <a:r>
              <a:rPr lang="en" sz="1100" dirty="0">
                <a:solidFill>
                  <a:srgbClr val="666666"/>
                </a:solidFill>
              </a:rPr>
              <a:t>.</a:t>
            </a:r>
            <a:endParaRPr lang="fr-FR" i="1" dirty="0"/>
          </a:p>
        </p:txBody>
      </p:sp>
      <p:pic>
        <p:nvPicPr>
          <p:cNvPr id="2" name="Image 1" descr="Une image contenant texte, carte, diagramme&#10;&#10;Description générée automatiquement">
            <a:extLst>
              <a:ext uri="{FF2B5EF4-FFF2-40B4-BE49-F238E27FC236}">
                <a16:creationId xmlns:a16="http://schemas.microsoft.com/office/drawing/2014/main" id="{23C64E68-43DC-6D13-03E1-02630B6C591F}"/>
              </a:ext>
            </a:extLst>
          </p:cNvPr>
          <p:cNvPicPr>
            <a:picLocks noChangeAspect="1"/>
          </p:cNvPicPr>
          <p:nvPr/>
        </p:nvPicPr>
        <p:blipFill rotWithShape="1">
          <a:blip r:embed="rId3"/>
          <a:srcRect r="55625" b="-444"/>
          <a:stretch/>
        </p:blipFill>
        <p:spPr>
          <a:xfrm>
            <a:off x="6504813" y="1466696"/>
            <a:ext cx="2380527" cy="2544125"/>
          </a:xfrm>
          <a:prstGeom prst="rect">
            <a:avLst/>
          </a:prstGeom>
        </p:spPr>
      </p:pic>
      <p:sp>
        <p:nvSpPr>
          <p:cNvPr id="5" name="Google Shape;419;p51">
            <a:extLst>
              <a:ext uri="{FF2B5EF4-FFF2-40B4-BE49-F238E27FC236}">
                <a16:creationId xmlns:a16="http://schemas.microsoft.com/office/drawing/2014/main" id="{3B13EDF1-292E-56C7-11BB-D593D98716DB}"/>
              </a:ext>
            </a:extLst>
          </p:cNvPr>
          <p:cNvSpPr txBox="1">
            <a:spLocks noGrp="1"/>
          </p:cNvSpPr>
          <p:nvPr>
            <p:ph type="title"/>
          </p:nvPr>
        </p:nvSpPr>
        <p:spPr>
          <a:xfrm>
            <a:off x="104966" y="100040"/>
            <a:ext cx="8520600" cy="572700"/>
          </a:xfrm>
          <a:prstGeom prst="rect">
            <a:avLst/>
          </a:prstGeom>
        </p:spPr>
        <p:txBody>
          <a:bodyPr spcFirstLastPara="1" wrap="square" lIns="91425" tIns="91425" rIns="91425" bIns="91425" anchor="t" anchorCtr="0">
            <a:noAutofit/>
          </a:bodyPr>
          <a:lstStyle/>
          <a:p>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6" name="TextBox 5">
            <a:extLst>
              <a:ext uri="{FF2B5EF4-FFF2-40B4-BE49-F238E27FC236}">
                <a16:creationId xmlns:a16="http://schemas.microsoft.com/office/drawing/2014/main" id="{003F59EA-8225-A083-828D-7C917077281A}"/>
              </a:ext>
            </a:extLst>
          </p:cNvPr>
          <p:cNvSpPr txBox="1"/>
          <p:nvPr/>
        </p:nvSpPr>
        <p:spPr>
          <a:xfrm>
            <a:off x="-38156" y="561895"/>
            <a:ext cx="8923496" cy="307777"/>
          </a:xfrm>
          <a:prstGeom prst="rect">
            <a:avLst/>
          </a:prstGeom>
          <a:noFill/>
        </p:spPr>
        <p:txBody>
          <a:bodyPr wrap="square">
            <a:spAutoFit/>
          </a:bodyPr>
          <a:lstStyle/>
          <a:p>
            <a:pPr marL="152400" indent="0">
              <a:spcBef>
                <a:spcPts val="1600"/>
              </a:spcBef>
              <a:buClr>
                <a:srgbClr val="333333"/>
              </a:buClr>
              <a:buSzPts val="1200"/>
              <a:buNone/>
            </a:pPr>
            <a:r>
              <a:rPr lang="en" sz="1400" b="1" u="sng" dirty="0">
                <a:solidFill>
                  <a:schemeClr val="bg2"/>
                </a:solidFill>
              </a:rPr>
              <a:t>Single-cell best practices guide</a:t>
            </a:r>
            <a:r>
              <a:rPr lang="en" sz="1400" dirty="0">
                <a:solidFill>
                  <a:schemeClr val="bg2"/>
                </a:solidFill>
              </a:rPr>
              <a:t> </a:t>
            </a:r>
            <a:r>
              <a:rPr lang="en" sz="1400" dirty="0">
                <a:solidFill>
                  <a:schemeClr val="bg2"/>
                </a:solidFill>
                <a:latin typeface="Arial" panose="020B0604020202020204" pitchFamily="34" charset="0"/>
                <a:cs typeface="Arial" panose="020B0604020202020204" pitchFamily="34" charset="0"/>
              </a:rPr>
              <a:t>(</a:t>
            </a:r>
            <a:r>
              <a:rPr lang="en-GB" b="0" i="0" dirty="0">
                <a:solidFill>
                  <a:schemeClr val="bg2"/>
                </a:solidFill>
                <a:effectLst/>
                <a:latin typeface="Arial" panose="020B0604020202020204" pitchFamily="34" charset="0"/>
                <a:cs typeface="Arial" panose="020B0604020202020204" pitchFamily="34" charset="0"/>
              </a:rPr>
              <a:t>Nat Rev Genet; 2023</a:t>
            </a:r>
            <a:r>
              <a:rPr lang="en" sz="1400" dirty="0">
                <a:solidFill>
                  <a:schemeClr val="bg2"/>
                </a:solidFill>
                <a:latin typeface="Arial" panose="020B0604020202020204" pitchFamily="34" charset="0"/>
                <a:cs typeface="Arial" panose="020B0604020202020204" pitchFamily="34" charset="0"/>
              </a:rPr>
              <a:t>) </a:t>
            </a:r>
            <a:r>
              <a:rPr lang="en" sz="1400" dirty="0">
                <a:solidFill>
                  <a:schemeClr val="bg2"/>
                </a:solidFill>
              </a:rPr>
              <a:t>-&gt; different methods, python code</a:t>
            </a:r>
            <a:endParaRPr lang="en" sz="1400" b="1" dirty="0">
              <a:solidFill>
                <a:schemeClr val="bg2"/>
              </a:solidFill>
              <a:highlight>
                <a:srgbClr val="FFFFFF"/>
              </a:highlight>
            </a:endParaRPr>
          </a:p>
        </p:txBody>
      </p:sp>
    </p:spTree>
    <p:extLst>
      <p:ext uri="{BB962C8B-B14F-4D97-AF65-F5344CB8AC3E}">
        <p14:creationId xmlns:p14="http://schemas.microsoft.com/office/powerpoint/2010/main" val="316544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a:extLst>
            <a:ext uri="{FF2B5EF4-FFF2-40B4-BE49-F238E27FC236}">
              <a16:creationId xmlns:a16="http://schemas.microsoft.com/office/drawing/2014/main" id="{2B1963CC-C8A2-61C8-4E30-22FBA5E7644C}"/>
            </a:ext>
          </a:extLst>
        </p:cNvPr>
        <p:cNvGrpSpPr/>
        <p:nvPr/>
      </p:nvGrpSpPr>
      <p:grpSpPr>
        <a:xfrm>
          <a:off x="0" y="0"/>
          <a:ext cx="0" cy="0"/>
          <a:chOff x="0" y="0"/>
          <a:chExt cx="0" cy="0"/>
        </a:xfrm>
      </p:grpSpPr>
      <p:sp>
        <p:nvSpPr>
          <p:cNvPr id="459" name="Google Shape;459;p55">
            <a:extLst>
              <a:ext uri="{FF2B5EF4-FFF2-40B4-BE49-F238E27FC236}">
                <a16:creationId xmlns:a16="http://schemas.microsoft.com/office/drawing/2014/main" id="{F221B8BB-2956-C1EF-A53D-7A1668FDEF8A}"/>
              </a:ext>
            </a:extLst>
          </p:cNvPr>
          <p:cNvSpPr txBox="1">
            <a:spLocks noGrp="1"/>
          </p:cNvSpPr>
          <p:nvPr>
            <p:ph type="body" idx="1"/>
          </p:nvPr>
        </p:nvSpPr>
        <p:spPr>
          <a:xfrm>
            <a:off x="97014" y="935384"/>
            <a:ext cx="8615186" cy="3686100"/>
          </a:xfrm>
          <a:prstGeom prst="rect">
            <a:avLst/>
          </a:prstGeom>
        </p:spPr>
        <p:txBody>
          <a:bodyPr spcFirstLastPara="1" wrap="square" lIns="91425" tIns="91425" rIns="91425" bIns="91425" anchor="t" anchorCtr="0">
            <a:noAutofit/>
          </a:bodyPr>
          <a:lstStyle/>
          <a:p>
            <a:pPr marL="0" indent="0">
              <a:buNone/>
            </a:pPr>
            <a:r>
              <a:rPr lang="en" sz="1400" b="1" dirty="0">
                <a:solidFill>
                  <a:schemeClr val="bg2"/>
                </a:solidFill>
                <a:highlight>
                  <a:srgbClr val="FFFFFF"/>
                </a:highlight>
              </a:rPr>
              <a:t>Alternative annotation methods: </a:t>
            </a:r>
            <a:endParaRPr sz="1400" b="1" dirty="0">
              <a:solidFill>
                <a:schemeClr val="bg2"/>
              </a:solidFill>
            </a:endParaRPr>
          </a:p>
          <a:p>
            <a:pPr marL="457200" lvl="0" indent="-304800" algn="l" rtl="0">
              <a:spcBef>
                <a:spcPts val="0"/>
              </a:spcBef>
              <a:spcAft>
                <a:spcPts val="0"/>
              </a:spcAft>
              <a:buClr>
                <a:srgbClr val="333333"/>
              </a:buClr>
              <a:buSzPts val="1200"/>
              <a:buAutoNum type="arabicPeriod"/>
            </a:pPr>
            <a:endParaRPr lang="en" sz="1200" b="1" dirty="0">
              <a:solidFill>
                <a:schemeClr val="bg2"/>
              </a:solidFill>
              <a:highlight>
                <a:srgbClr val="FFFFFF"/>
              </a:highlight>
            </a:endParaRPr>
          </a:p>
          <a:p>
            <a:pPr marL="152400" lvl="0" indent="0" algn="l" rtl="0">
              <a:spcBef>
                <a:spcPts val="0"/>
              </a:spcBef>
              <a:spcAft>
                <a:spcPts val="0"/>
              </a:spcAft>
              <a:buClr>
                <a:srgbClr val="333333"/>
              </a:buClr>
              <a:buSzPts val="1200"/>
              <a:buNone/>
            </a:pPr>
            <a:r>
              <a:rPr lang="en-GB" sz="1350" b="1" dirty="0">
                <a:solidFill>
                  <a:schemeClr val="bg2"/>
                </a:solidFill>
                <a:highlight>
                  <a:srgbClr val="FFFFFF"/>
                </a:highlight>
              </a:rPr>
              <a:t>Trainable models: </a:t>
            </a:r>
          </a:p>
          <a:p>
            <a:pPr marL="152400" lvl="0" indent="0" algn="l" rtl="0">
              <a:spcBef>
                <a:spcPts val="0"/>
              </a:spcBef>
              <a:spcAft>
                <a:spcPts val="0"/>
              </a:spcAft>
              <a:buClr>
                <a:srgbClr val="333333"/>
              </a:buClr>
              <a:buSzPts val="1200"/>
              <a:buNone/>
            </a:pPr>
            <a:r>
              <a:rPr lang="en-GB" sz="1350" b="1" dirty="0">
                <a:solidFill>
                  <a:schemeClr val="bg2"/>
                </a:solidFill>
                <a:highlight>
                  <a:srgbClr val="FFFFFF"/>
                </a:highlight>
              </a:rPr>
              <a:t>	- </a:t>
            </a:r>
            <a:r>
              <a:rPr lang="en-GB" sz="1350" b="1" dirty="0" err="1">
                <a:solidFill>
                  <a:schemeClr val="bg2"/>
                </a:solidFill>
                <a:highlight>
                  <a:srgbClr val="FFFFFF"/>
                </a:highlight>
              </a:rPr>
              <a:t>Celltypist</a:t>
            </a:r>
            <a:r>
              <a:rPr lang="en-GB" sz="1350" dirty="0">
                <a:solidFill>
                  <a:schemeClr val="bg2"/>
                </a:solidFill>
                <a:highlight>
                  <a:srgbClr val="FFFFFF"/>
                </a:highlight>
              </a:rPr>
              <a:t>: ML tools which can be trained on annotated data to annotate other datasets</a:t>
            </a:r>
          </a:p>
          <a:p>
            <a:pPr marL="152400" lvl="0" indent="0" algn="l" rtl="0">
              <a:spcBef>
                <a:spcPts val="0"/>
              </a:spcBef>
              <a:spcAft>
                <a:spcPts val="0"/>
              </a:spcAft>
              <a:buClr>
                <a:srgbClr val="333333"/>
              </a:buClr>
              <a:buSzPts val="1200"/>
              <a:buNone/>
            </a:pPr>
            <a:r>
              <a:rPr lang="en-GB" sz="1350" b="1" dirty="0">
                <a:solidFill>
                  <a:schemeClr val="bg2"/>
                </a:solidFill>
                <a:highlight>
                  <a:srgbClr val="FFFFFF"/>
                </a:highlight>
                <a:latin typeface="Arial" panose="020B0604020202020204" pitchFamily="34" charset="0"/>
                <a:cs typeface="Arial" panose="020B0604020202020204" pitchFamily="34" charset="0"/>
              </a:rPr>
              <a:t>	- Emerging methods: foundation models</a:t>
            </a:r>
            <a:r>
              <a:rPr lang="en-GB" sz="1350" dirty="0">
                <a:solidFill>
                  <a:schemeClr val="bg2"/>
                </a:solidFill>
                <a:highlight>
                  <a:srgbClr val="FFFFFF"/>
                </a:highlight>
                <a:latin typeface="Arial" panose="020B0604020202020204" pitchFamily="34" charset="0"/>
                <a:cs typeface="Arial" panose="020B0604020202020204" pitchFamily="34" charset="0"/>
              </a:rPr>
              <a:t>: models pretrained on massive amounts of data to serve as a universal model of cell states, can be used for downstream analyses</a:t>
            </a:r>
            <a:endParaRPr sz="1350" dirty="0">
              <a:solidFill>
                <a:schemeClr val="bg2"/>
              </a:solidFill>
              <a:latin typeface="Arial" panose="020B0604020202020204" pitchFamily="34" charset="0"/>
              <a:cs typeface="Arial" panose="020B0604020202020204" pitchFamily="34" charset="0"/>
            </a:endParaRPr>
          </a:p>
        </p:txBody>
      </p:sp>
      <p:sp>
        <p:nvSpPr>
          <p:cNvPr id="461" name="Google Shape;461;p55">
            <a:extLst>
              <a:ext uri="{FF2B5EF4-FFF2-40B4-BE49-F238E27FC236}">
                <a16:creationId xmlns:a16="http://schemas.microsoft.com/office/drawing/2014/main" id="{E1D26286-6AF2-FCF4-3908-EF99BCD90741}"/>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5" name="Google Shape;419;p51">
            <a:extLst>
              <a:ext uri="{FF2B5EF4-FFF2-40B4-BE49-F238E27FC236}">
                <a16:creationId xmlns:a16="http://schemas.microsoft.com/office/drawing/2014/main" id="{D8149B4B-4C68-1C66-3DCD-3D37059E9AA5}"/>
              </a:ext>
            </a:extLst>
          </p:cNvPr>
          <p:cNvSpPr txBox="1">
            <a:spLocks noGrp="1"/>
          </p:cNvSpPr>
          <p:nvPr>
            <p:ph type="title"/>
          </p:nvPr>
        </p:nvSpPr>
        <p:spPr>
          <a:xfrm>
            <a:off x="104966" y="100040"/>
            <a:ext cx="8520600" cy="572700"/>
          </a:xfrm>
          <a:prstGeom prst="rect">
            <a:avLst/>
          </a:prstGeom>
        </p:spPr>
        <p:txBody>
          <a:bodyPr spcFirstLastPara="1" wrap="square" lIns="91425" tIns="91425" rIns="91425" bIns="91425" anchor="t" anchorCtr="0">
            <a:noAutofit/>
          </a:bodyPr>
          <a:lstStyle/>
          <a:p>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6" name="TextBox 5">
            <a:extLst>
              <a:ext uri="{FF2B5EF4-FFF2-40B4-BE49-F238E27FC236}">
                <a16:creationId xmlns:a16="http://schemas.microsoft.com/office/drawing/2014/main" id="{D9281234-EA84-6268-7E72-6117BEA81C1E}"/>
              </a:ext>
            </a:extLst>
          </p:cNvPr>
          <p:cNvSpPr txBox="1"/>
          <p:nvPr/>
        </p:nvSpPr>
        <p:spPr>
          <a:xfrm>
            <a:off x="-38156" y="561895"/>
            <a:ext cx="8923496" cy="307777"/>
          </a:xfrm>
          <a:prstGeom prst="rect">
            <a:avLst/>
          </a:prstGeom>
          <a:noFill/>
        </p:spPr>
        <p:txBody>
          <a:bodyPr wrap="square">
            <a:spAutoFit/>
          </a:bodyPr>
          <a:lstStyle/>
          <a:p>
            <a:pPr marL="152400" indent="0">
              <a:spcBef>
                <a:spcPts val="1600"/>
              </a:spcBef>
              <a:buClr>
                <a:srgbClr val="333333"/>
              </a:buClr>
              <a:buSzPts val="1200"/>
              <a:buNone/>
            </a:pPr>
            <a:r>
              <a:rPr lang="en" sz="1400" b="1" u="sng" dirty="0">
                <a:solidFill>
                  <a:schemeClr val="bg2"/>
                </a:solidFill>
              </a:rPr>
              <a:t>Single-cell best practices guide</a:t>
            </a:r>
            <a:r>
              <a:rPr lang="en" sz="1400" dirty="0">
                <a:solidFill>
                  <a:schemeClr val="bg2"/>
                </a:solidFill>
              </a:rPr>
              <a:t> </a:t>
            </a:r>
            <a:r>
              <a:rPr lang="en" sz="1400" dirty="0">
                <a:solidFill>
                  <a:schemeClr val="bg2"/>
                </a:solidFill>
                <a:latin typeface="Arial" panose="020B0604020202020204" pitchFamily="34" charset="0"/>
                <a:cs typeface="Arial" panose="020B0604020202020204" pitchFamily="34" charset="0"/>
              </a:rPr>
              <a:t>(</a:t>
            </a:r>
            <a:r>
              <a:rPr lang="en-GB" b="0" i="0" dirty="0">
                <a:solidFill>
                  <a:schemeClr val="bg2"/>
                </a:solidFill>
                <a:effectLst/>
                <a:latin typeface="Arial" panose="020B0604020202020204" pitchFamily="34" charset="0"/>
                <a:cs typeface="Arial" panose="020B0604020202020204" pitchFamily="34" charset="0"/>
              </a:rPr>
              <a:t>Nat Rev Genet; 2023</a:t>
            </a:r>
            <a:r>
              <a:rPr lang="en" sz="1400" dirty="0">
                <a:solidFill>
                  <a:schemeClr val="bg2"/>
                </a:solidFill>
                <a:latin typeface="Arial" panose="020B0604020202020204" pitchFamily="34" charset="0"/>
                <a:cs typeface="Arial" panose="020B0604020202020204" pitchFamily="34" charset="0"/>
              </a:rPr>
              <a:t>) </a:t>
            </a:r>
            <a:r>
              <a:rPr lang="en" sz="1400" dirty="0">
                <a:solidFill>
                  <a:schemeClr val="bg2"/>
                </a:solidFill>
              </a:rPr>
              <a:t>-&gt; different methods, python code</a:t>
            </a:r>
            <a:endParaRPr lang="en" sz="1400" b="1" dirty="0">
              <a:solidFill>
                <a:schemeClr val="bg2"/>
              </a:solidFill>
              <a:highlight>
                <a:srgbClr val="FFFFFF"/>
              </a:highlight>
            </a:endParaRPr>
          </a:p>
        </p:txBody>
      </p:sp>
    </p:spTree>
    <p:extLst>
      <p:ext uri="{BB962C8B-B14F-4D97-AF65-F5344CB8AC3E}">
        <p14:creationId xmlns:p14="http://schemas.microsoft.com/office/powerpoint/2010/main" val="367090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B6549C-929C-4F6A-B112-86E0CCB2BD5E}"/>
              </a:ext>
            </a:extLst>
          </p:cNvPr>
          <p:cNvSpPr>
            <a:spLocks noGrp="1"/>
          </p:cNvSpPr>
          <p:nvPr>
            <p:ph type="ctrTitle"/>
          </p:nvPr>
        </p:nvSpPr>
        <p:spPr>
          <a:xfrm>
            <a:off x="414528" y="467051"/>
            <a:ext cx="8668239" cy="1055053"/>
          </a:xfrm>
        </p:spPr>
        <p:txBody>
          <a:bodyPr lIns="68580" tIns="34290" rIns="68580" bIns="34290" anchor="t" anchorCtr="0"/>
          <a:lstStyle/>
          <a:p>
            <a:pPr>
              <a:lnSpc>
                <a:spcPct val="100000"/>
              </a:lnSpc>
              <a:spcBef>
                <a:spcPts val="0"/>
              </a:spcBef>
            </a:pPr>
            <a:r>
              <a:rPr lang="en" b="1" dirty="0">
                <a:latin typeface="PP Object Sans"/>
              </a:rPr>
              <a:t>Thank you</a:t>
            </a:r>
          </a:p>
          <a:p>
            <a:endParaRPr lang="es-ES" b="1" dirty="0"/>
          </a:p>
        </p:txBody>
      </p:sp>
      <p:sp>
        <p:nvSpPr>
          <p:cNvPr id="3" name="ZoneTexte 2">
            <a:extLst>
              <a:ext uri="{FF2B5EF4-FFF2-40B4-BE49-F238E27FC236}">
                <a16:creationId xmlns:a16="http://schemas.microsoft.com/office/drawing/2014/main" id="{B9D78494-517E-4A12-AF52-40A81E8DB478}"/>
              </a:ext>
            </a:extLst>
          </p:cNvPr>
          <p:cNvSpPr txBox="1"/>
          <p:nvPr/>
        </p:nvSpPr>
        <p:spPr>
          <a:xfrm>
            <a:off x="412750" y="2266951"/>
            <a:ext cx="4159250" cy="145424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fr-FR" sz="1500" dirty="0">
              <a:solidFill>
                <a:schemeClr val="bg1"/>
              </a:solidFill>
              <a:latin typeface="PP Object Sans"/>
            </a:endParaRPr>
          </a:p>
          <a:p>
            <a:r>
              <a:rPr lang="fr-FR" sz="1500" i="1" dirty="0">
                <a:solidFill>
                  <a:schemeClr val="tx2">
                    <a:lumMod val="20000"/>
                    <a:lumOff val="80000"/>
                  </a:schemeClr>
                </a:solidFill>
                <a:latin typeface="PP Object Sans"/>
              </a:rPr>
              <a:t>N. Alcala &amp; </a:t>
            </a:r>
            <a:r>
              <a:rPr lang="fr-FR" sz="1500" i="1" dirty="0" err="1">
                <a:solidFill>
                  <a:schemeClr val="tx2">
                    <a:lumMod val="20000"/>
                    <a:lumOff val="80000"/>
                  </a:schemeClr>
                </a:solidFill>
                <a:latin typeface="PP Object Sans"/>
              </a:rPr>
              <a:t>L.Mangé</a:t>
            </a:r>
            <a:endParaRPr lang="fr-FR" sz="1500" dirty="0">
              <a:solidFill>
                <a:schemeClr val="tx2">
                  <a:lumMod val="20000"/>
                  <a:lumOff val="80000"/>
                </a:schemeClr>
              </a:solidFill>
              <a:latin typeface="PP Object Sans"/>
            </a:endParaRPr>
          </a:p>
          <a:p>
            <a:endParaRPr lang="fr-FR" sz="1500" i="1" dirty="0">
              <a:solidFill>
                <a:schemeClr val="tx2">
                  <a:lumMod val="20000"/>
                  <a:lumOff val="80000"/>
                </a:schemeClr>
              </a:solidFill>
              <a:latin typeface="PP Object Sans"/>
            </a:endParaRPr>
          </a:p>
          <a:p>
            <a:r>
              <a:rPr lang="fr-FR" sz="1500" dirty="0" err="1">
                <a:solidFill>
                  <a:schemeClr val="accent1"/>
                </a:solidFill>
                <a:latin typeface="PP Object Sans"/>
              </a:rPr>
              <a:t>Computational</a:t>
            </a:r>
            <a:r>
              <a:rPr lang="fr-FR" sz="1500" dirty="0">
                <a:solidFill>
                  <a:schemeClr val="accent1"/>
                </a:solidFill>
                <a:latin typeface="PP Object Sans"/>
              </a:rPr>
              <a:t> Cancers </a:t>
            </a:r>
            <a:r>
              <a:rPr lang="fr-FR" sz="1500" dirty="0" err="1">
                <a:solidFill>
                  <a:schemeClr val="accent1"/>
                </a:solidFill>
                <a:latin typeface="PP Object Sans"/>
              </a:rPr>
              <a:t>Genomics</a:t>
            </a:r>
            <a:r>
              <a:rPr lang="fr-FR" sz="1500" dirty="0">
                <a:solidFill>
                  <a:schemeClr val="accent1"/>
                </a:solidFill>
                <a:latin typeface="PP Object Sans"/>
              </a:rPr>
              <a:t> Team</a:t>
            </a:r>
          </a:p>
          <a:p>
            <a:endParaRPr lang="fr-FR" sz="1500" dirty="0">
              <a:solidFill>
                <a:schemeClr val="bg1"/>
              </a:solidFill>
              <a:latin typeface="PP Object Sans"/>
            </a:endParaRPr>
          </a:p>
          <a:p>
            <a:r>
              <a:rPr lang="fr-FR" sz="1500" dirty="0" err="1">
                <a:solidFill>
                  <a:schemeClr val="bg1"/>
                </a:solidFill>
                <a:latin typeface="PP Object Sans"/>
              </a:rPr>
              <a:t>November</a:t>
            </a:r>
            <a:r>
              <a:rPr lang="fr-FR" sz="1500" dirty="0">
                <a:solidFill>
                  <a:schemeClr val="bg1"/>
                </a:solidFill>
                <a:latin typeface="PP Object Sans"/>
              </a:rPr>
              <a:t> 25th 2025</a:t>
            </a:r>
          </a:p>
        </p:txBody>
      </p:sp>
    </p:spTree>
    <p:extLst>
      <p:ext uri="{BB962C8B-B14F-4D97-AF65-F5344CB8AC3E}">
        <p14:creationId xmlns:p14="http://schemas.microsoft.com/office/powerpoint/2010/main" val="3908623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B6549C-929C-4F6A-B112-86E0CCB2BD5E}"/>
              </a:ext>
            </a:extLst>
          </p:cNvPr>
          <p:cNvSpPr>
            <a:spLocks noGrp="1"/>
          </p:cNvSpPr>
          <p:nvPr>
            <p:ph type="ctrTitle"/>
          </p:nvPr>
        </p:nvSpPr>
        <p:spPr>
          <a:xfrm>
            <a:off x="414528" y="467051"/>
            <a:ext cx="8668239" cy="1055053"/>
          </a:xfrm>
        </p:spPr>
        <p:txBody>
          <a:bodyPr lIns="68580" tIns="34290" rIns="68580" bIns="34290" anchor="t" anchorCtr="0"/>
          <a:lstStyle/>
          <a:p>
            <a:pPr>
              <a:lnSpc>
                <a:spcPct val="100000"/>
              </a:lnSpc>
              <a:spcBef>
                <a:spcPts val="0"/>
              </a:spcBef>
            </a:pPr>
            <a:r>
              <a:rPr lang="en" b="1" dirty="0">
                <a:latin typeface="PP Object Sans"/>
              </a:rPr>
              <a:t>Appendices</a:t>
            </a:r>
          </a:p>
          <a:p>
            <a:endParaRPr lang="es-ES" b="1" dirty="0"/>
          </a:p>
        </p:txBody>
      </p:sp>
      <p:sp>
        <p:nvSpPr>
          <p:cNvPr id="4" name="ZoneTexte 2">
            <a:extLst>
              <a:ext uri="{FF2B5EF4-FFF2-40B4-BE49-F238E27FC236}">
                <a16:creationId xmlns:a16="http://schemas.microsoft.com/office/drawing/2014/main" id="{C062C3C6-BB26-C7CA-4344-7BBF2790DC91}"/>
              </a:ext>
            </a:extLst>
          </p:cNvPr>
          <p:cNvSpPr txBox="1"/>
          <p:nvPr/>
        </p:nvSpPr>
        <p:spPr>
          <a:xfrm>
            <a:off x="412750" y="2266951"/>
            <a:ext cx="4159250" cy="145424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fr-FR" sz="1500" dirty="0">
              <a:solidFill>
                <a:schemeClr val="bg1"/>
              </a:solidFill>
              <a:latin typeface="PP Object Sans"/>
            </a:endParaRPr>
          </a:p>
          <a:p>
            <a:r>
              <a:rPr lang="fr-FR" sz="1500" i="1" dirty="0">
                <a:solidFill>
                  <a:schemeClr val="tx2">
                    <a:lumMod val="20000"/>
                    <a:lumOff val="80000"/>
                  </a:schemeClr>
                </a:solidFill>
                <a:latin typeface="PP Object Sans"/>
              </a:rPr>
              <a:t>N. Alcala &amp; </a:t>
            </a:r>
            <a:r>
              <a:rPr lang="fr-FR" sz="1500" i="1" dirty="0" err="1">
                <a:solidFill>
                  <a:schemeClr val="tx2">
                    <a:lumMod val="20000"/>
                    <a:lumOff val="80000"/>
                  </a:schemeClr>
                </a:solidFill>
                <a:latin typeface="PP Object Sans"/>
              </a:rPr>
              <a:t>L.Mangé</a:t>
            </a:r>
            <a:endParaRPr lang="fr-FR" sz="1500" dirty="0">
              <a:solidFill>
                <a:schemeClr val="tx2">
                  <a:lumMod val="20000"/>
                  <a:lumOff val="80000"/>
                </a:schemeClr>
              </a:solidFill>
              <a:latin typeface="PP Object Sans"/>
            </a:endParaRPr>
          </a:p>
          <a:p>
            <a:endParaRPr lang="fr-FR" sz="1500" i="1" dirty="0">
              <a:solidFill>
                <a:schemeClr val="tx2">
                  <a:lumMod val="20000"/>
                  <a:lumOff val="80000"/>
                </a:schemeClr>
              </a:solidFill>
              <a:latin typeface="PP Object Sans"/>
            </a:endParaRPr>
          </a:p>
          <a:p>
            <a:r>
              <a:rPr lang="fr-FR" sz="1500" dirty="0" err="1">
                <a:solidFill>
                  <a:schemeClr val="accent1"/>
                </a:solidFill>
                <a:latin typeface="PP Object Sans"/>
              </a:rPr>
              <a:t>Computational</a:t>
            </a:r>
            <a:r>
              <a:rPr lang="fr-FR" sz="1500" dirty="0">
                <a:solidFill>
                  <a:schemeClr val="accent1"/>
                </a:solidFill>
                <a:latin typeface="PP Object Sans"/>
              </a:rPr>
              <a:t> Cancers </a:t>
            </a:r>
            <a:r>
              <a:rPr lang="fr-FR" sz="1500" dirty="0" err="1">
                <a:solidFill>
                  <a:schemeClr val="accent1"/>
                </a:solidFill>
                <a:latin typeface="PP Object Sans"/>
              </a:rPr>
              <a:t>Genomics</a:t>
            </a:r>
            <a:r>
              <a:rPr lang="fr-FR" sz="1500" dirty="0">
                <a:solidFill>
                  <a:schemeClr val="accent1"/>
                </a:solidFill>
                <a:latin typeface="PP Object Sans"/>
              </a:rPr>
              <a:t> Team</a:t>
            </a:r>
          </a:p>
          <a:p>
            <a:endParaRPr lang="fr-FR" sz="1500" dirty="0">
              <a:solidFill>
                <a:schemeClr val="bg1"/>
              </a:solidFill>
              <a:latin typeface="PP Object Sans"/>
            </a:endParaRPr>
          </a:p>
          <a:p>
            <a:r>
              <a:rPr lang="fr-FR" sz="1500" dirty="0" err="1">
                <a:solidFill>
                  <a:schemeClr val="bg1"/>
                </a:solidFill>
                <a:latin typeface="PP Object Sans"/>
              </a:rPr>
              <a:t>November</a:t>
            </a:r>
            <a:r>
              <a:rPr lang="fr-FR" sz="1500" dirty="0">
                <a:solidFill>
                  <a:schemeClr val="bg1"/>
                </a:solidFill>
                <a:latin typeface="PP Object Sans"/>
              </a:rPr>
              <a:t> 25th 2025</a:t>
            </a:r>
          </a:p>
        </p:txBody>
      </p:sp>
    </p:spTree>
    <p:extLst>
      <p:ext uri="{BB962C8B-B14F-4D97-AF65-F5344CB8AC3E}">
        <p14:creationId xmlns:p14="http://schemas.microsoft.com/office/powerpoint/2010/main" val="1102221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4536519" y="1597075"/>
            <a:ext cx="4578323" cy="2149549"/>
          </a:xfrm>
          <a:prstGeom prst="rect">
            <a:avLst/>
          </a:prstGeom>
          <a:noFill/>
          <a:ln>
            <a:noFill/>
          </a:ln>
        </p:spPr>
      </p:pic>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Concepts</a:t>
            </a:r>
            <a:endParaRPr sz="2000" b="1" i="1">
              <a:solidFill>
                <a:srgbClr val="666666"/>
              </a:solidFill>
            </a:endParaRPr>
          </a:p>
        </p:txBody>
      </p:sp>
      <p:sp>
        <p:nvSpPr>
          <p:cNvPr id="94" name="Google Shape;94;p17"/>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Tissue heterogeneity: Stroma and Microenvironment</a:t>
            </a:r>
            <a:endParaRPr b="1"/>
          </a:p>
        </p:txBody>
      </p:sp>
      <p:sp>
        <p:nvSpPr>
          <p:cNvPr id="95" name="Google Shape;9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96" name="Google Shape;96;p17"/>
          <p:cNvSpPr txBox="1">
            <a:spLocks noGrp="1"/>
          </p:cNvSpPr>
          <p:nvPr>
            <p:ph type="body" idx="1"/>
          </p:nvPr>
        </p:nvSpPr>
        <p:spPr>
          <a:xfrm>
            <a:off x="311700" y="1609675"/>
            <a:ext cx="4306500" cy="30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Stromal cells</a:t>
            </a:r>
            <a:r>
              <a:rPr lang="en" sz="1400"/>
              <a:t> (connective tissue cells)</a:t>
            </a:r>
            <a:endParaRPr sz="1400"/>
          </a:p>
          <a:p>
            <a:pPr marL="457200" lvl="0" indent="-317500" algn="l" rtl="0">
              <a:spcBef>
                <a:spcPts val="0"/>
              </a:spcBef>
              <a:spcAft>
                <a:spcPts val="0"/>
              </a:spcAft>
              <a:buSzPts val="1400"/>
              <a:buChar char="●"/>
            </a:pPr>
            <a:r>
              <a:rPr lang="en" sz="1400" b="1"/>
              <a:t>Fibroblasts</a:t>
            </a:r>
            <a:r>
              <a:rPr lang="en" sz="1400"/>
              <a:t>: synthesize the extracellular matrix and collagen, initiate inflammation and immune response </a:t>
            </a:r>
            <a:endParaRPr sz="1400"/>
          </a:p>
          <a:p>
            <a:pPr marL="0" lvl="0" indent="0" algn="l" rtl="0">
              <a:spcBef>
                <a:spcPts val="0"/>
              </a:spcBef>
              <a:spcAft>
                <a:spcPts val="0"/>
              </a:spcAft>
              <a:buNone/>
            </a:pPr>
            <a:r>
              <a:rPr lang="en" sz="1400" b="1"/>
              <a:t>Immune cells</a:t>
            </a:r>
            <a:endParaRPr sz="1400"/>
          </a:p>
          <a:p>
            <a:pPr marL="457200" lvl="0" indent="-317500" algn="l" rtl="0">
              <a:spcBef>
                <a:spcPts val="0"/>
              </a:spcBef>
              <a:spcAft>
                <a:spcPts val="0"/>
              </a:spcAft>
              <a:buSzPts val="1400"/>
              <a:buChar char="●"/>
            </a:pPr>
            <a:r>
              <a:rPr lang="en" sz="1400" b="1"/>
              <a:t>Dendritic cells</a:t>
            </a:r>
            <a:r>
              <a:rPr lang="en" sz="1400"/>
              <a:t>: present antigens</a:t>
            </a:r>
            <a:endParaRPr sz="1400"/>
          </a:p>
          <a:p>
            <a:pPr marL="457200" lvl="0" indent="-317500" algn="l" rtl="0">
              <a:spcBef>
                <a:spcPts val="0"/>
              </a:spcBef>
              <a:spcAft>
                <a:spcPts val="0"/>
              </a:spcAft>
              <a:buSzPts val="1400"/>
              <a:buChar char="●"/>
            </a:pPr>
            <a:r>
              <a:rPr lang="en" sz="1400" b="1"/>
              <a:t>Macrophages</a:t>
            </a:r>
            <a:r>
              <a:rPr lang="en" sz="1400"/>
              <a:t>: perform phagocytosis</a:t>
            </a:r>
            <a:endParaRPr sz="1400"/>
          </a:p>
          <a:p>
            <a:pPr marL="457200" lvl="0" indent="-317500" algn="l" rtl="0">
              <a:spcBef>
                <a:spcPts val="0"/>
              </a:spcBef>
              <a:spcAft>
                <a:spcPts val="0"/>
              </a:spcAft>
              <a:buSzPts val="1400"/>
              <a:buChar char="●"/>
            </a:pPr>
            <a:r>
              <a:rPr lang="en" sz="1400" b="1"/>
              <a:t>T cells</a:t>
            </a:r>
            <a:r>
              <a:rPr lang="en" sz="1400"/>
              <a:t>: cytotoxic (CD8+), helper (CD4+)</a:t>
            </a:r>
            <a:endParaRPr sz="1400"/>
          </a:p>
          <a:p>
            <a:pPr marL="457200" lvl="0" indent="-317500" algn="l" rtl="0">
              <a:spcBef>
                <a:spcPts val="0"/>
              </a:spcBef>
              <a:spcAft>
                <a:spcPts val="0"/>
              </a:spcAft>
              <a:buSzPts val="1400"/>
              <a:buChar char="●"/>
            </a:pPr>
            <a:r>
              <a:rPr lang="en" sz="1400" b="1"/>
              <a:t>Neutrophils</a:t>
            </a:r>
            <a:r>
              <a:rPr lang="en" sz="1400"/>
              <a:t>: promote inflammation, phagocytosis</a:t>
            </a:r>
            <a:endParaRPr sz="1400"/>
          </a:p>
          <a:p>
            <a:pPr marL="0" lvl="0" indent="0" algn="l" rtl="0">
              <a:spcBef>
                <a:spcPts val="1600"/>
              </a:spcBef>
              <a:spcAft>
                <a:spcPts val="1600"/>
              </a:spcAft>
              <a:buNone/>
            </a:pPr>
            <a:endParaRPr sz="1400"/>
          </a:p>
        </p:txBody>
      </p:sp>
      <p:sp>
        <p:nvSpPr>
          <p:cNvPr id="97" name="Google Shape;97;p17"/>
          <p:cNvSpPr txBox="1"/>
          <p:nvPr/>
        </p:nvSpPr>
        <p:spPr>
          <a:xfrm>
            <a:off x="4698318" y="3679400"/>
            <a:ext cx="4419600" cy="5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Immune cell differentiation</a:t>
            </a:r>
            <a:r>
              <a:rPr lang="en" sz="1050">
                <a:solidFill>
                  <a:srgbClr val="666666"/>
                </a:solidFill>
                <a:highlight>
                  <a:srgbClr val="FFFFFF"/>
                </a:highlight>
                <a:latin typeface="Roboto"/>
                <a:ea typeface="Roboto"/>
                <a:cs typeface="Roboto"/>
                <a:sym typeface="Roboto"/>
              </a:rPr>
              <a:t>. </a:t>
            </a:r>
            <a:r>
              <a:rPr lang="en" sz="1050" i="1">
                <a:solidFill>
                  <a:srgbClr val="666666"/>
                </a:solidFill>
                <a:highlight>
                  <a:srgbClr val="FFFFFF"/>
                </a:highlight>
                <a:latin typeface="Roboto"/>
                <a:ea typeface="Roboto"/>
                <a:cs typeface="Roboto"/>
                <a:sym typeface="Roboto"/>
              </a:rPr>
              <a:t>Source: Taylor et al. J. Clin Invest 2016.</a:t>
            </a:r>
            <a:endParaRPr i="1"/>
          </a:p>
        </p:txBody>
      </p:sp>
    </p:spTree>
    <p:extLst>
      <p:ext uri="{BB962C8B-B14F-4D97-AF65-F5344CB8AC3E}">
        <p14:creationId xmlns:p14="http://schemas.microsoft.com/office/powerpoint/2010/main" val="1013264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a:spLocks noGrp="1"/>
          </p:cNvSpPr>
          <p:nvPr>
            <p:ph type="body" idx="1"/>
          </p:nvPr>
        </p:nvSpPr>
        <p:spPr>
          <a:xfrm>
            <a:off x="311700" y="1609675"/>
            <a:ext cx="3456900" cy="34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Goal</a:t>
            </a:r>
            <a:r>
              <a:rPr lang="en" sz="1400"/>
              <a:t>: discover (or validate) small somatic variants (single nucleotide polymorphism or indels)</a:t>
            </a:r>
            <a:endParaRPr sz="1400"/>
          </a:p>
          <a:p>
            <a:pPr marL="0" indent="0">
              <a:spcBef>
                <a:spcPts val="1600"/>
              </a:spcBef>
              <a:buNone/>
            </a:pPr>
            <a:r>
              <a:rPr lang="en" sz="1400" b="1"/>
              <a:t>Medical relevance</a:t>
            </a:r>
            <a:r>
              <a:rPr lang="en" sz="1400"/>
              <a:t>: many diseases are driven by small variants</a:t>
            </a:r>
            <a:endParaRPr sz="1400"/>
          </a:p>
          <a:p>
            <a:pPr marL="0" lvl="0" indent="0" algn="l" rtl="0">
              <a:spcBef>
                <a:spcPts val="1600"/>
              </a:spcBef>
              <a:spcAft>
                <a:spcPts val="1600"/>
              </a:spcAft>
              <a:buNone/>
            </a:pPr>
            <a:r>
              <a:rPr lang="en" sz="1400" b="1"/>
              <a:t>Methods</a:t>
            </a:r>
            <a:r>
              <a:rPr lang="en" sz="1400"/>
              <a:t>: Mapping to reference, and heavy filtering using estimated sequencing error rates and databases of known germline variants</a:t>
            </a:r>
            <a:endParaRPr sz="1400"/>
          </a:p>
        </p:txBody>
      </p:sp>
      <p:pic>
        <p:nvPicPr>
          <p:cNvPr id="306" name="Google Shape;306;p39"/>
          <p:cNvPicPr preferRelativeResize="0"/>
          <p:nvPr/>
        </p:nvPicPr>
        <p:blipFill>
          <a:blip r:embed="rId3">
            <a:alphaModFix/>
          </a:blip>
          <a:stretch>
            <a:fillRect/>
          </a:stretch>
        </p:blipFill>
        <p:spPr>
          <a:xfrm>
            <a:off x="3694600" y="1469575"/>
            <a:ext cx="5273175" cy="2526825"/>
          </a:xfrm>
          <a:prstGeom prst="rect">
            <a:avLst/>
          </a:prstGeom>
          <a:noFill/>
          <a:ln>
            <a:noFill/>
          </a:ln>
        </p:spPr>
      </p:pic>
      <p:sp>
        <p:nvSpPr>
          <p:cNvPr id="307" name="Google Shape;30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Analysis</a:t>
            </a:r>
            <a:endParaRPr sz="2000" b="1" i="1">
              <a:solidFill>
                <a:srgbClr val="666666"/>
              </a:solidFill>
            </a:endParaRPr>
          </a:p>
        </p:txBody>
      </p:sp>
      <p:sp>
        <p:nvSpPr>
          <p:cNvPr id="308" name="Google Shape;308;p39"/>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Variant discovery: small variant calling</a:t>
            </a:r>
            <a:endParaRPr b="1"/>
          </a:p>
        </p:txBody>
      </p:sp>
      <p:sp>
        <p:nvSpPr>
          <p:cNvPr id="309" name="Google Shape;30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310" name="Google Shape;310;p39"/>
          <p:cNvSpPr txBox="1"/>
          <p:nvPr/>
        </p:nvSpPr>
        <p:spPr>
          <a:xfrm>
            <a:off x="3864649" y="3807250"/>
            <a:ext cx="5542200" cy="10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Schematic of the Genome Analysis ToolKit (GATK) best practices for small variant discovery from RNA-seq; </a:t>
            </a:r>
            <a:r>
              <a:rPr lang="en" sz="1050" i="1">
                <a:solidFill>
                  <a:srgbClr val="666666"/>
                </a:solidFill>
                <a:highlight>
                  <a:srgbClr val="FFFFFF"/>
                </a:highlight>
                <a:latin typeface="Roboto"/>
                <a:ea typeface="Roboto"/>
                <a:cs typeface="Roboto"/>
                <a:sym typeface="Roboto"/>
              </a:rPr>
              <a:t>Source: https://gatk.broadinstitute.org</a:t>
            </a:r>
            <a:endParaRPr i="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40"/>
          <p:cNvPicPr preferRelativeResize="0"/>
          <p:nvPr/>
        </p:nvPicPr>
        <p:blipFill>
          <a:blip r:embed="rId3">
            <a:alphaModFix/>
          </a:blip>
          <a:stretch>
            <a:fillRect/>
          </a:stretch>
        </p:blipFill>
        <p:spPr>
          <a:xfrm>
            <a:off x="3694600" y="1469575"/>
            <a:ext cx="5273175" cy="2526825"/>
          </a:xfrm>
          <a:prstGeom prst="rect">
            <a:avLst/>
          </a:prstGeom>
          <a:noFill/>
          <a:ln>
            <a:noFill/>
          </a:ln>
        </p:spPr>
      </p:pic>
      <p:sp>
        <p:nvSpPr>
          <p:cNvPr id="316" name="Google Shape;31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Analysis</a:t>
            </a:r>
            <a:endParaRPr sz="2000" b="1" i="1">
              <a:solidFill>
                <a:srgbClr val="666666"/>
              </a:solidFill>
            </a:endParaRPr>
          </a:p>
        </p:txBody>
      </p:sp>
      <p:sp>
        <p:nvSpPr>
          <p:cNvPr id="317" name="Google Shape;317;p40"/>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Variant discovery: small variant calling</a:t>
            </a:r>
            <a:endParaRPr b="1"/>
          </a:p>
        </p:txBody>
      </p:sp>
      <p:sp>
        <p:nvSpPr>
          <p:cNvPr id="318" name="Google Shape;31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319" name="Google Shape;319;p40"/>
          <p:cNvSpPr txBox="1">
            <a:spLocks noGrp="1"/>
          </p:cNvSpPr>
          <p:nvPr>
            <p:ph type="body" idx="1"/>
          </p:nvPr>
        </p:nvSpPr>
        <p:spPr>
          <a:xfrm>
            <a:off x="311700" y="1609675"/>
            <a:ext cx="3682200" cy="34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Caveats:</a:t>
            </a:r>
            <a:endParaRPr sz="1400"/>
          </a:p>
          <a:p>
            <a:pPr marL="457200" lvl="0" indent="-317500" algn="l" rtl="0">
              <a:spcBef>
                <a:spcPts val="0"/>
              </a:spcBef>
              <a:spcAft>
                <a:spcPts val="0"/>
              </a:spcAft>
              <a:buSzPts val="1400"/>
              <a:buChar char="●"/>
            </a:pPr>
            <a:r>
              <a:rPr lang="en" sz="1400"/>
              <a:t>High false positive rate (due to sequencing error and high depth at some locations)</a:t>
            </a:r>
            <a:endParaRPr sz="1400"/>
          </a:p>
          <a:p>
            <a:pPr marL="457200" lvl="0" indent="-317500" algn="l" rtl="0">
              <a:spcBef>
                <a:spcPts val="0"/>
              </a:spcBef>
              <a:spcAft>
                <a:spcPts val="0"/>
              </a:spcAft>
              <a:buSzPts val="1400"/>
              <a:buChar char="●"/>
            </a:pPr>
            <a:r>
              <a:rPr lang="en" sz="1400"/>
              <a:t>High false positive rate (due to variants in low-expression genes)</a:t>
            </a:r>
            <a:endParaRPr sz="1400"/>
          </a:p>
          <a:p>
            <a:pPr marL="457200" lvl="0" indent="-317500" algn="l" rtl="0">
              <a:spcBef>
                <a:spcPts val="0"/>
              </a:spcBef>
              <a:spcAft>
                <a:spcPts val="0"/>
              </a:spcAft>
              <a:buSzPts val="1400"/>
              <a:buChar char="●"/>
            </a:pPr>
            <a:r>
              <a:rPr lang="en" sz="1400"/>
              <a:t>Useful for validation of mutations from WGS/WES</a:t>
            </a:r>
            <a:endParaRPr sz="1400"/>
          </a:p>
          <a:p>
            <a:pPr marL="457200" lvl="0" indent="-317500" algn="l" rtl="0">
              <a:spcBef>
                <a:spcPts val="0"/>
              </a:spcBef>
              <a:spcAft>
                <a:spcPts val="0"/>
              </a:spcAft>
              <a:buSzPts val="1400"/>
              <a:buChar char="●"/>
            </a:pPr>
            <a:r>
              <a:rPr lang="en" sz="1400"/>
              <a:t>Useful for allele specific expression quantification</a:t>
            </a:r>
            <a:endParaRPr sz="1400"/>
          </a:p>
        </p:txBody>
      </p:sp>
      <p:sp>
        <p:nvSpPr>
          <p:cNvPr id="320" name="Google Shape;320;p40"/>
          <p:cNvSpPr txBox="1"/>
          <p:nvPr/>
        </p:nvSpPr>
        <p:spPr>
          <a:xfrm>
            <a:off x="3864649" y="3807250"/>
            <a:ext cx="5542200" cy="10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Schematic of the Genome Analysis ToolKit (GATK) best practices for small variant discovery from RNA-seq; </a:t>
            </a:r>
            <a:r>
              <a:rPr lang="en" sz="1050" i="1">
                <a:solidFill>
                  <a:srgbClr val="666666"/>
                </a:solidFill>
                <a:highlight>
                  <a:srgbClr val="FFFFFF"/>
                </a:highlight>
                <a:latin typeface="Roboto"/>
                <a:ea typeface="Roboto"/>
                <a:cs typeface="Roboto"/>
                <a:sym typeface="Roboto"/>
              </a:rPr>
              <a:t>Source: https://gatk.broadinstitute.org</a:t>
            </a:r>
            <a:endParaRPr i="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4"/>
          <p:cNvSpPr txBox="1">
            <a:spLocks noGrp="1"/>
          </p:cNvSpPr>
          <p:nvPr>
            <p:ph type="body" idx="1"/>
          </p:nvPr>
        </p:nvSpPr>
        <p:spPr>
          <a:xfrm>
            <a:off x="295798" y="801499"/>
            <a:ext cx="5087291" cy="36861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400" b="1" dirty="0">
                <a:solidFill>
                  <a:schemeClr val="bg2"/>
                </a:solidFill>
                <a:highlight>
                  <a:srgbClr val="FFFFFF"/>
                </a:highlight>
              </a:rPr>
              <a:t>UMAP algorithm: </a:t>
            </a:r>
          </a:p>
          <a:p>
            <a:pPr marL="0" lvl="0" indent="0" algn="l" rtl="0">
              <a:lnSpc>
                <a:spcPct val="100000"/>
              </a:lnSpc>
              <a:spcBef>
                <a:spcPts val="1600"/>
              </a:spcBef>
              <a:spcAft>
                <a:spcPts val="0"/>
              </a:spcAft>
              <a:buNone/>
            </a:pPr>
            <a:endParaRPr sz="500" b="1" dirty="0">
              <a:solidFill>
                <a:schemeClr val="bg2"/>
              </a:solidFill>
              <a:highlight>
                <a:srgbClr val="FFFFFF"/>
              </a:highlight>
            </a:endParaRPr>
          </a:p>
          <a:p>
            <a:pPr marL="457200" lvl="0" indent="-304800" algn="l" rtl="0">
              <a:lnSpc>
                <a:spcPct val="100000"/>
              </a:lnSpc>
              <a:spcBef>
                <a:spcPts val="0"/>
              </a:spcBef>
              <a:spcAft>
                <a:spcPts val="0"/>
              </a:spcAft>
              <a:buClr>
                <a:srgbClr val="333333"/>
              </a:buClr>
              <a:buSzPts val="1200"/>
              <a:buAutoNum type="arabicPeriod"/>
            </a:pPr>
            <a:r>
              <a:rPr lang="en" sz="1400" b="1" dirty="0">
                <a:solidFill>
                  <a:schemeClr val="bg2"/>
                </a:solidFill>
                <a:highlight>
                  <a:srgbClr val="FFFFFF"/>
                </a:highlight>
              </a:rPr>
              <a:t>similarities between points in the original</a:t>
            </a:r>
            <a:r>
              <a:rPr lang="en" sz="1400" dirty="0">
                <a:solidFill>
                  <a:schemeClr val="bg2"/>
                </a:solidFill>
                <a:highlight>
                  <a:srgbClr val="FFFFFF"/>
                </a:highlight>
              </a:rPr>
              <a:t> </a:t>
            </a:r>
            <a:r>
              <a:rPr lang="en" sz="1400" b="1" dirty="0">
                <a:solidFill>
                  <a:schemeClr val="bg2"/>
                </a:solidFill>
                <a:highlight>
                  <a:srgbClr val="FFFFFF"/>
                </a:highlight>
              </a:rPr>
              <a:t>(high-dimensional) space</a:t>
            </a:r>
            <a:r>
              <a:rPr lang="en" sz="1400" dirty="0">
                <a:solidFill>
                  <a:schemeClr val="bg2"/>
                </a:solidFill>
                <a:highlight>
                  <a:srgbClr val="FFFFFF"/>
                </a:highlight>
              </a:rPr>
              <a:t> are computed using fuzzy simplicial sets memberships</a:t>
            </a:r>
            <a:endParaRPr sz="1400" dirty="0">
              <a:solidFill>
                <a:schemeClr val="bg2"/>
              </a:solidFill>
              <a:highlight>
                <a:srgbClr val="FFFFFF"/>
              </a:highlight>
            </a:endParaRPr>
          </a:p>
          <a:p>
            <a:pPr marL="457200" lvl="0" indent="-304800" algn="l" rtl="0">
              <a:lnSpc>
                <a:spcPct val="100000"/>
              </a:lnSpc>
              <a:spcBef>
                <a:spcPts val="0"/>
              </a:spcBef>
              <a:spcAft>
                <a:spcPts val="0"/>
              </a:spcAft>
              <a:buClr>
                <a:srgbClr val="333333"/>
              </a:buClr>
              <a:buSzPts val="1200"/>
              <a:buAutoNum type="arabicPeriod"/>
            </a:pPr>
            <a:r>
              <a:rPr lang="en" sz="1400" b="1" dirty="0">
                <a:solidFill>
                  <a:schemeClr val="bg2"/>
                </a:solidFill>
                <a:highlight>
                  <a:srgbClr val="FFFFFF"/>
                </a:highlight>
              </a:rPr>
              <a:t>Similarities between points in the output (low-dimensional) space</a:t>
            </a:r>
            <a:r>
              <a:rPr lang="en" sz="1400" dirty="0">
                <a:solidFill>
                  <a:schemeClr val="bg2"/>
                </a:solidFill>
                <a:highlight>
                  <a:srgbClr val="FFFFFF"/>
                </a:highlight>
              </a:rPr>
              <a:t> are computed using Student distributions with 1DF</a:t>
            </a:r>
            <a:endParaRPr sz="1400" dirty="0">
              <a:solidFill>
                <a:schemeClr val="bg2"/>
              </a:solidFill>
              <a:highlight>
                <a:srgbClr val="FFFFFF"/>
              </a:highlight>
            </a:endParaRPr>
          </a:p>
          <a:p>
            <a:pPr marL="457200" lvl="0" indent="-304800" algn="l" rtl="0">
              <a:lnSpc>
                <a:spcPct val="100000"/>
              </a:lnSpc>
              <a:spcBef>
                <a:spcPts val="0"/>
              </a:spcBef>
              <a:spcAft>
                <a:spcPts val="0"/>
              </a:spcAft>
              <a:buClr>
                <a:srgbClr val="333333"/>
              </a:buClr>
              <a:buSzPts val="1200"/>
              <a:buAutoNum type="arabicPeriod"/>
            </a:pPr>
            <a:r>
              <a:rPr lang="en" sz="1400" b="1" dirty="0">
                <a:solidFill>
                  <a:schemeClr val="bg2"/>
                </a:solidFill>
                <a:highlight>
                  <a:srgbClr val="FFFFFF"/>
                </a:highlight>
              </a:rPr>
              <a:t>A cost function</a:t>
            </a:r>
            <a:r>
              <a:rPr lang="en" sz="1400" dirty="0">
                <a:solidFill>
                  <a:schemeClr val="bg2"/>
                </a:solidFill>
                <a:highlight>
                  <a:srgbClr val="FFFFFF"/>
                </a:highlight>
              </a:rPr>
              <a:t> (the cross-entropy) is optimized</a:t>
            </a:r>
            <a:endParaRPr sz="1400" dirty="0">
              <a:solidFill>
                <a:schemeClr val="bg2"/>
              </a:solidFill>
              <a:highlight>
                <a:srgbClr val="FFFFFF"/>
              </a:highlight>
            </a:endParaRPr>
          </a:p>
          <a:p>
            <a:pPr marL="0" lvl="0" indent="0" algn="l" rtl="0">
              <a:spcBef>
                <a:spcPts val="1900"/>
              </a:spcBef>
              <a:spcAft>
                <a:spcPts val="1900"/>
              </a:spcAft>
              <a:buNone/>
            </a:pPr>
            <a:r>
              <a:rPr lang="en" sz="1400" i="1" dirty="0">
                <a:solidFill>
                  <a:schemeClr val="bg2"/>
                </a:solidFill>
                <a:highlight>
                  <a:srgbClr val="FFFFFF"/>
                </a:highlight>
              </a:rPr>
              <a:t>Notes: UMAP has a faster running time because cross-entropy is easier to optimize, and is claimed to better preserve long distances</a:t>
            </a:r>
            <a:endParaRPr sz="1400" dirty="0">
              <a:solidFill>
                <a:schemeClr val="bg2"/>
              </a:solidFill>
              <a:highlight>
                <a:srgbClr val="FFFFFF"/>
              </a:highlight>
            </a:endParaRPr>
          </a:p>
        </p:txBody>
      </p:sp>
      <p:sp>
        <p:nvSpPr>
          <p:cNvPr id="450" name="Google Shape;45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pic>
        <p:nvPicPr>
          <p:cNvPr id="452" name="Google Shape;452;p54"/>
          <p:cNvPicPr preferRelativeResize="0"/>
          <p:nvPr/>
        </p:nvPicPr>
        <p:blipFill rotWithShape="1">
          <a:blip r:embed="rId3">
            <a:alphaModFix/>
          </a:blip>
          <a:srcRect b="64024"/>
          <a:stretch/>
        </p:blipFill>
        <p:spPr>
          <a:xfrm>
            <a:off x="6026450" y="1152475"/>
            <a:ext cx="1375175" cy="2275447"/>
          </a:xfrm>
          <a:prstGeom prst="rect">
            <a:avLst/>
          </a:prstGeom>
          <a:noFill/>
          <a:ln>
            <a:noFill/>
          </a:ln>
        </p:spPr>
      </p:pic>
      <p:pic>
        <p:nvPicPr>
          <p:cNvPr id="453" name="Google Shape;453;p54"/>
          <p:cNvPicPr preferRelativeResize="0"/>
          <p:nvPr/>
        </p:nvPicPr>
        <p:blipFill rotWithShape="1">
          <a:blip r:embed="rId3">
            <a:alphaModFix/>
          </a:blip>
          <a:srcRect t="87042"/>
          <a:stretch/>
        </p:blipFill>
        <p:spPr>
          <a:xfrm>
            <a:off x="6026450" y="3397587"/>
            <a:ext cx="1375175" cy="819538"/>
          </a:xfrm>
          <a:prstGeom prst="rect">
            <a:avLst/>
          </a:prstGeom>
          <a:noFill/>
          <a:ln>
            <a:noFill/>
          </a:ln>
        </p:spPr>
      </p:pic>
      <p:sp>
        <p:nvSpPr>
          <p:cNvPr id="454" name="Google Shape;454;p54"/>
          <p:cNvSpPr txBox="1"/>
          <p:nvPr/>
        </p:nvSpPr>
        <p:spPr>
          <a:xfrm>
            <a:off x="5679227" y="4129875"/>
            <a:ext cx="2945400" cy="10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Preservation of original distances by UMAP and t-SNE</a:t>
            </a:r>
            <a:r>
              <a:rPr lang="en" sz="1050">
                <a:solidFill>
                  <a:srgbClr val="666666"/>
                </a:solidFill>
                <a:highlight>
                  <a:srgbClr val="FFFFFF"/>
                </a:highlight>
                <a:latin typeface="Roboto"/>
                <a:ea typeface="Roboto"/>
                <a:cs typeface="Roboto"/>
                <a:sym typeface="Roboto"/>
              </a:rPr>
              <a:t>.</a:t>
            </a:r>
            <a:r>
              <a:rPr lang="en" sz="1050" b="1">
                <a:solidFill>
                  <a:srgbClr val="666666"/>
                </a:solidFill>
                <a:highlight>
                  <a:srgbClr val="FFFFFF"/>
                </a:highlight>
                <a:latin typeface="Roboto"/>
                <a:ea typeface="Roboto"/>
                <a:cs typeface="Roboto"/>
                <a:sym typeface="Roboto"/>
              </a:rPr>
              <a:t> </a:t>
            </a:r>
            <a:r>
              <a:rPr lang="en" sz="1050" i="1">
                <a:solidFill>
                  <a:srgbClr val="666666"/>
                </a:solidFill>
                <a:highlight>
                  <a:srgbClr val="FFFFFF"/>
                </a:highlight>
                <a:latin typeface="Roboto"/>
                <a:ea typeface="Roboto"/>
                <a:cs typeface="Roboto"/>
                <a:sym typeface="Roboto"/>
              </a:rPr>
              <a:t>Source: </a:t>
            </a:r>
            <a:r>
              <a:rPr lang="en" sz="1100">
                <a:solidFill>
                  <a:srgbClr val="666666"/>
                </a:solidFill>
              </a:rPr>
              <a:t>Becht et al. Nature Biotechnology 2019.</a:t>
            </a:r>
            <a:endParaRPr i="1"/>
          </a:p>
        </p:txBody>
      </p:sp>
      <p:sp>
        <p:nvSpPr>
          <p:cNvPr id="8" name="Google Shape;419;p51">
            <a:extLst>
              <a:ext uri="{FF2B5EF4-FFF2-40B4-BE49-F238E27FC236}">
                <a16:creationId xmlns:a16="http://schemas.microsoft.com/office/drawing/2014/main" id="{BE85C1E7-1BA9-AEB8-16E5-DA71E99CCEFA}"/>
              </a:ext>
            </a:extLst>
          </p:cNvPr>
          <p:cNvSpPr txBox="1">
            <a:spLocks noGrp="1"/>
          </p:cNvSpPr>
          <p:nvPr>
            <p:ph type="title"/>
          </p:nvPr>
        </p:nvSpPr>
        <p:spPr>
          <a:xfrm>
            <a:off x="226208" y="228799"/>
            <a:ext cx="8520600" cy="572700"/>
          </a:xfrm>
          <a:prstGeom prst="rect">
            <a:avLst/>
          </a:prstGeom>
        </p:spPr>
        <p:txBody>
          <a:bodyPr spcFirstLastPara="1" wrap="square" lIns="91425" tIns="91425" rIns="91425" bIns="91425" anchor="t" anchorCtr="0">
            <a:noAutofit/>
          </a:bodyPr>
          <a:lstStyle/>
          <a:p>
            <a:r>
              <a:rPr lang="en" sz="2300" b="1" dirty="0">
                <a:solidFill>
                  <a:schemeClr val="accent5"/>
                </a:solidFill>
              </a:rPr>
              <a:t>Part II. Single-cell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Tree>
    <p:extLst>
      <p:ext uri="{BB962C8B-B14F-4D97-AF65-F5344CB8AC3E}">
        <p14:creationId xmlns:p14="http://schemas.microsoft.com/office/powerpoint/2010/main" val="2424648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Concepts</a:t>
            </a:r>
            <a:endParaRPr sz="2000" b="1" i="1">
              <a:solidFill>
                <a:srgbClr val="666666"/>
              </a:solidFill>
            </a:endParaRPr>
          </a:p>
        </p:txBody>
      </p:sp>
      <p:sp>
        <p:nvSpPr>
          <p:cNvPr id="103" name="Google Shape;103;p18"/>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Tissue heterogeneity: Tumor microenvironment (TME)</a:t>
            </a:r>
            <a:endParaRPr b="1" dirty="0"/>
          </a:p>
        </p:txBody>
      </p:sp>
      <p:sp>
        <p:nvSpPr>
          <p:cNvPr id="104" name="Google Shape;10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05" name="Google Shape;105;p18"/>
          <p:cNvSpPr txBox="1">
            <a:spLocks noGrp="1"/>
          </p:cNvSpPr>
          <p:nvPr>
            <p:ph type="body" idx="1"/>
          </p:nvPr>
        </p:nvSpPr>
        <p:spPr>
          <a:xfrm>
            <a:off x="311700" y="1609675"/>
            <a:ext cx="3719486" cy="3076500"/>
          </a:xfrm>
          <a:prstGeom prst="rect">
            <a:avLst/>
          </a:prstGeom>
        </p:spPr>
        <p:txBody>
          <a:bodyPr spcFirstLastPara="1" wrap="square" lIns="91425" tIns="91425" rIns="91425" bIns="91425" anchor="t" anchorCtr="0">
            <a:noAutofit/>
          </a:bodyPr>
          <a:lstStyle/>
          <a:p>
            <a:pPr indent="-317500">
              <a:buSzPts val="1400"/>
            </a:pPr>
            <a:r>
              <a:rPr lang="en" sz="1400" dirty="0"/>
              <a:t>Tumors have various amounts and compositions of </a:t>
            </a:r>
            <a:r>
              <a:rPr lang="en" sz="1400" b="1" dirty="0"/>
              <a:t>Tumor Infiltrating Lymphocytes (TILs) </a:t>
            </a:r>
            <a:br>
              <a:rPr lang="en" sz="1400" b="1" dirty="0"/>
            </a:br>
            <a:endParaRPr sz="1400" b="1" dirty="0"/>
          </a:p>
          <a:p>
            <a:pPr marL="457200" lvl="0" indent="-317500" algn="l" rtl="0">
              <a:spcBef>
                <a:spcPts val="0"/>
              </a:spcBef>
              <a:spcAft>
                <a:spcPts val="0"/>
              </a:spcAft>
              <a:buSzPts val="1400"/>
              <a:buChar char="●"/>
            </a:pPr>
            <a:r>
              <a:rPr lang="en" sz="1400" b="1" dirty="0"/>
              <a:t>TILs influence disease progression</a:t>
            </a:r>
            <a:endParaRPr sz="1400" b="1" dirty="0"/>
          </a:p>
        </p:txBody>
      </p:sp>
      <p:pic>
        <p:nvPicPr>
          <p:cNvPr id="106" name="Google Shape;106;p18"/>
          <p:cNvPicPr preferRelativeResize="0"/>
          <p:nvPr/>
        </p:nvPicPr>
        <p:blipFill>
          <a:blip r:embed="rId3">
            <a:alphaModFix/>
          </a:blip>
          <a:stretch>
            <a:fillRect/>
          </a:stretch>
        </p:blipFill>
        <p:spPr>
          <a:xfrm>
            <a:off x="4058304" y="1607961"/>
            <a:ext cx="4746878" cy="1908864"/>
          </a:xfrm>
          <a:prstGeom prst="rect">
            <a:avLst/>
          </a:prstGeom>
          <a:noFill/>
          <a:ln>
            <a:noFill/>
          </a:ln>
        </p:spPr>
      </p:pic>
      <p:sp>
        <p:nvSpPr>
          <p:cNvPr id="107" name="Google Shape;107;p18"/>
          <p:cNvSpPr txBox="1"/>
          <p:nvPr/>
        </p:nvSpPr>
        <p:spPr>
          <a:xfrm>
            <a:off x="4056061" y="3521557"/>
            <a:ext cx="4773385" cy="5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Tumors differ in their level of infiltration</a:t>
            </a:r>
            <a:r>
              <a:rPr lang="en" sz="1050">
                <a:solidFill>
                  <a:srgbClr val="666666"/>
                </a:solidFill>
                <a:highlight>
                  <a:srgbClr val="FFFFFF"/>
                </a:highlight>
                <a:latin typeface="Roboto"/>
                <a:ea typeface="Roboto"/>
                <a:cs typeface="Roboto"/>
                <a:sym typeface="Roboto"/>
              </a:rPr>
              <a:t>. </a:t>
            </a:r>
            <a:r>
              <a:rPr lang="en" sz="1050" i="1">
                <a:solidFill>
                  <a:srgbClr val="666666"/>
                </a:solidFill>
                <a:highlight>
                  <a:srgbClr val="FFFFFF"/>
                </a:highlight>
                <a:latin typeface="Roboto"/>
                <a:ea typeface="Roboto"/>
                <a:cs typeface="Roboto"/>
                <a:sym typeface="Roboto"/>
              </a:rPr>
              <a:t>Source: Nagarsheth et al. Nat Rev Immun 2017.</a:t>
            </a:r>
            <a:endParaRPr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6" name="Google Shape;116;p19"/>
          <p:cNvPicPr preferRelativeResize="0"/>
          <p:nvPr/>
        </p:nvPicPr>
        <p:blipFill rotWithShape="1">
          <a:blip r:embed="rId3">
            <a:alphaModFix/>
          </a:blip>
          <a:srcRect r="48066" b="312"/>
          <a:stretch/>
        </p:blipFill>
        <p:spPr>
          <a:xfrm>
            <a:off x="4965807" y="1406367"/>
            <a:ext cx="3221099" cy="2753011"/>
          </a:xfrm>
          <a:prstGeom prst="rect">
            <a:avLst/>
          </a:prstGeom>
          <a:noFill/>
          <a:ln>
            <a:noFill/>
          </a:ln>
        </p:spPr>
      </p:pic>
      <p:sp>
        <p:nvSpPr>
          <p:cNvPr id="112" name="Google Shape;112;p19"/>
          <p:cNvSpPr txBox="1">
            <a:spLocks noGrp="1"/>
          </p:cNvSpPr>
          <p:nvPr>
            <p:ph type="body" idx="1"/>
          </p:nvPr>
        </p:nvSpPr>
        <p:spPr>
          <a:xfrm>
            <a:off x="311700" y="1609675"/>
            <a:ext cx="3812400" cy="3076500"/>
          </a:xfrm>
          <a:prstGeom prst="rect">
            <a:avLst/>
          </a:prstGeom>
        </p:spPr>
        <p:txBody>
          <a:bodyPr spcFirstLastPara="1" wrap="square" lIns="91425" tIns="91425" rIns="91425" bIns="91425" anchor="t" anchorCtr="0">
            <a:noAutofit/>
          </a:bodyPr>
          <a:lstStyle/>
          <a:p>
            <a:pPr indent="-317500">
              <a:buSzPts val="1400"/>
            </a:pPr>
            <a:r>
              <a:rPr lang="en" sz="1400" b="1" dirty="0"/>
              <a:t>Tumors can establish protumoral and immunosuppressive environments</a:t>
            </a:r>
            <a:r>
              <a:rPr lang="en" sz="1400" dirty="0"/>
              <a:t> </a:t>
            </a:r>
            <a:br>
              <a:rPr lang="en" sz="1400" dirty="0"/>
            </a:br>
            <a:endParaRPr sz="1400" dirty="0"/>
          </a:p>
          <a:p>
            <a:pPr marL="457200" lvl="0" indent="-317500" algn="l" rtl="0">
              <a:spcBef>
                <a:spcPts val="0"/>
              </a:spcBef>
              <a:spcAft>
                <a:spcPts val="0"/>
              </a:spcAft>
              <a:buSzPts val="1400"/>
              <a:buChar char="●"/>
            </a:pPr>
            <a:r>
              <a:rPr lang="en" sz="1400" dirty="0"/>
              <a:t>They </a:t>
            </a:r>
            <a:r>
              <a:rPr lang="en" sz="1400" b="1" dirty="0"/>
              <a:t>recruit stromal and immune cells</a:t>
            </a:r>
            <a:r>
              <a:rPr lang="en" sz="1400" dirty="0"/>
              <a:t> to suppress the immune response (e.g., fibroblasts), promote metastasis (e.g. macrophages) by increasing angiogenesis (blood vessel formation providing nutrients to the tumor)</a:t>
            </a:r>
          </a:p>
        </p:txBody>
      </p:sp>
      <p:sp>
        <p:nvSpPr>
          <p:cNvPr id="113" name="Google Shape;11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Concepts</a:t>
            </a:r>
            <a:endParaRPr sz="2000" b="1" i="1">
              <a:solidFill>
                <a:srgbClr val="666666"/>
              </a:solidFill>
            </a:endParaRPr>
          </a:p>
        </p:txBody>
      </p:sp>
      <p:sp>
        <p:nvSpPr>
          <p:cNvPr id="114" name="Google Shape;114;p19"/>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indent="0">
              <a:spcAft>
                <a:spcPts val="1600"/>
              </a:spcAft>
              <a:buNone/>
            </a:pPr>
            <a:r>
              <a:rPr lang="en" b="1" dirty="0"/>
              <a:t>Tumors shape their microenvironment</a:t>
            </a:r>
            <a:endParaRPr b="1" dirty="0"/>
          </a:p>
        </p:txBody>
      </p:sp>
      <p:sp>
        <p:nvSpPr>
          <p:cNvPr id="115" name="Google Shape;11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17" name="Google Shape;117;p19"/>
          <p:cNvSpPr txBox="1"/>
          <p:nvPr/>
        </p:nvSpPr>
        <p:spPr>
          <a:xfrm>
            <a:off x="4807114" y="4108825"/>
            <a:ext cx="4042393" cy="9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Tumors genotypes and phenotypes shape the TME</a:t>
            </a:r>
            <a:r>
              <a:rPr lang="en" sz="1050">
                <a:solidFill>
                  <a:srgbClr val="666666"/>
                </a:solidFill>
                <a:highlight>
                  <a:srgbClr val="FFFFFF"/>
                </a:highlight>
                <a:latin typeface="Roboto"/>
                <a:ea typeface="Roboto"/>
                <a:cs typeface="Roboto"/>
                <a:sym typeface="Roboto"/>
              </a:rPr>
              <a:t>. In melanoma </a:t>
            </a:r>
            <a:r>
              <a:rPr lang="en" sz="1050" i="1">
                <a:solidFill>
                  <a:srgbClr val="666666"/>
                </a:solidFill>
                <a:highlight>
                  <a:srgbClr val="FFFFFF"/>
                </a:highlight>
                <a:latin typeface="Roboto"/>
                <a:ea typeface="Roboto"/>
                <a:cs typeface="Roboto"/>
                <a:sym typeface="Roboto"/>
              </a:rPr>
              <a:t>KRAS</a:t>
            </a:r>
            <a:r>
              <a:rPr lang="en" sz="1050">
                <a:solidFill>
                  <a:srgbClr val="666666"/>
                </a:solidFill>
                <a:highlight>
                  <a:srgbClr val="FFFFFF"/>
                </a:highlight>
                <a:latin typeface="Roboto"/>
                <a:ea typeface="Roboto"/>
                <a:cs typeface="Roboto"/>
                <a:sym typeface="Roboto"/>
              </a:rPr>
              <a:t> somatic alterations promote the recruitment of immunosuppressive cells. </a:t>
            </a:r>
            <a:r>
              <a:rPr lang="en" sz="1050" i="1">
                <a:solidFill>
                  <a:srgbClr val="666666"/>
                </a:solidFill>
                <a:highlight>
                  <a:srgbClr val="FFFFFF"/>
                </a:highlight>
                <a:latin typeface="Roboto"/>
                <a:ea typeface="Roboto"/>
                <a:cs typeface="Roboto"/>
                <a:sym typeface="Roboto"/>
              </a:rPr>
              <a:t>Source: </a:t>
            </a:r>
            <a:r>
              <a:rPr lang="en" sz="1050" i="1" err="1">
                <a:solidFill>
                  <a:srgbClr val="666666"/>
                </a:solidFill>
                <a:highlight>
                  <a:srgbClr val="FFFFFF"/>
                </a:highlight>
                <a:latin typeface="Roboto"/>
                <a:ea typeface="Roboto"/>
                <a:cs typeface="Roboto"/>
                <a:sym typeface="Roboto"/>
              </a:rPr>
              <a:t>Binnewies</a:t>
            </a:r>
            <a:r>
              <a:rPr lang="en" sz="1050" i="1">
                <a:solidFill>
                  <a:srgbClr val="666666"/>
                </a:solidFill>
                <a:highlight>
                  <a:srgbClr val="FFFFFF"/>
                </a:highlight>
                <a:latin typeface="Roboto"/>
                <a:ea typeface="Roboto"/>
                <a:cs typeface="Roboto"/>
                <a:sym typeface="Roboto"/>
              </a:rPr>
              <a:t> et al. Nature Medicine 2018.</a:t>
            </a:r>
            <a:endParaRPr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Concepts</a:t>
            </a:r>
            <a:endParaRPr sz="2000" b="1" i="1">
              <a:solidFill>
                <a:srgbClr val="666666"/>
              </a:solidFill>
            </a:endParaRPr>
          </a:p>
        </p:txBody>
      </p:sp>
      <p:sp>
        <p:nvSpPr>
          <p:cNvPr id="115" name="Google Shape;11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17" name="Google Shape;117;p19"/>
          <p:cNvSpPr txBox="1"/>
          <p:nvPr/>
        </p:nvSpPr>
        <p:spPr>
          <a:xfrm>
            <a:off x="3311758" y="4593243"/>
            <a:ext cx="3151125" cy="350968"/>
          </a:xfrm>
          <a:prstGeom prst="rect">
            <a:avLst/>
          </a:prstGeom>
          <a:noFill/>
          <a:ln>
            <a:noFill/>
          </a:ln>
        </p:spPr>
        <p:txBody>
          <a:bodyPr spcFirstLastPara="1" wrap="square" lIns="91425" tIns="91425" rIns="91425" bIns="91425" anchor="t" anchorCtr="0">
            <a:noAutofit/>
          </a:bodyPr>
          <a:lstStyle/>
          <a:p>
            <a:r>
              <a:rPr lang="en" sz="1050" b="1">
                <a:solidFill>
                  <a:srgbClr val="666666"/>
                </a:solidFill>
                <a:highlight>
                  <a:srgbClr val="FFFFFF"/>
                </a:highlight>
                <a:latin typeface="Roboto"/>
                <a:ea typeface="Roboto"/>
                <a:cs typeface="Roboto"/>
                <a:sym typeface="Roboto"/>
              </a:rPr>
              <a:t>"Removing the brakes" on the immune response. </a:t>
            </a:r>
            <a:endParaRPr lang="fr-FR"/>
          </a:p>
        </p:txBody>
      </p:sp>
      <p:pic>
        <p:nvPicPr>
          <p:cNvPr id="2" name="Image 2" descr="Une image contenant texte, livre&#10;&#10;Description générée automatiquement">
            <a:extLst>
              <a:ext uri="{FF2B5EF4-FFF2-40B4-BE49-F238E27FC236}">
                <a16:creationId xmlns:a16="http://schemas.microsoft.com/office/drawing/2014/main" id="{6D5BE466-812A-4753-B61F-2F08E22B889A}"/>
              </a:ext>
            </a:extLst>
          </p:cNvPr>
          <p:cNvPicPr>
            <a:picLocks noChangeAspect="1"/>
          </p:cNvPicPr>
          <p:nvPr/>
        </p:nvPicPr>
        <p:blipFill>
          <a:blip r:embed="rId3"/>
          <a:stretch>
            <a:fillRect/>
          </a:stretch>
        </p:blipFill>
        <p:spPr>
          <a:xfrm>
            <a:off x="438150" y="1628776"/>
            <a:ext cx="2457449" cy="2457449"/>
          </a:xfrm>
          <a:prstGeom prst="rect">
            <a:avLst/>
          </a:prstGeom>
        </p:spPr>
      </p:pic>
      <p:pic>
        <p:nvPicPr>
          <p:cNvPr id="3" name="Image 3">
            <a:extLst>
              <a:ext uri="{FF2B5EF4-FFF2-40B4-BE49-F238E27FC236}">
                <a16:creationId xmlns:a16="http://schemas.microsoft.com/office/drawing/2014/main" id="{22F342D1-33DE-DA53-6337-95AFC6270F65}"/>
              </a:ext>
            </a:extLst>
          </p:cNvPr>
          <p:cNvPicPr>
            <a:picLocks noChangeAspect="1"/>
          </p:cNvPicPr>
          <p:nvPr/>
        </p:nvPicPr>
        <p:blipFill rotWithShape="1">
          <a:blip r:embed="rId4"/>
          <a:srcRect l="52926" r="-254" b="20957"/>
          <a:stretch/>
        </p:blipFill>
        <p:spPr>
          <a:xfrm>
            <a:off x="3935186" y="1700897"/>
            <a:ext cx="1579082" cy="2943993"/>
          </a:xfrm>
          <a:prstGeom prst="rect">
            <a:avLst/>
          </a:prstGeom>
        </p:spPr>
      </p:pic>
      <p:pic>
        <p:nvPicPr>
          <p:cNvPr id="4" name="Image 3">
            <a:extLst>
              <a:ext uri="{FF2B5EF4-FFF2-40B4-BE49-F238E27FC236}">
                <a16:creationId xmlns:a16="http://schemas.microsoft.com/office/drawing/2014/main" id="{A793ED2C-5510-1414-ADF6-652209A111C9}"/>
              </a:ext>
            </a:extLst>
          </p:cNvPr>
          <p:cNvPicPr>
            <a:picLocks noChangeAspect="1"/>
          </p:cNvPicPr>
          <p:nvPr/>
        </p:nvPicPr>
        <p:blipFill rotWithShape="1">
          <a:blip r:embed="rId4"/>
          <a:srcRect l="29831" t="83105" r="6250" b="457"/>
          <a:stretch/>
        </p:blipFill>
        <p:spPr>
          <a:xfrm>
            <a:off x="6172420" y="3033638"/>
            <a:ext cx="2574388" cy="736023"/>
          </a:xfrm>
          <a:prstGeom prst="rect">
            <a:avLst/>
          </a:prstGeom>
        </p:spPr>
      </p:pic>
      <p:sp>
        <p:nvSpPr>
          <p:cNvPr id="5" name="ZoneTexte 4">
            <a:extLst>
              <a:ext uri="{FF2B5EF4-FFF2-40B4-BE49-F238E27FC236}">
                <a16:creationId xmlns:a16="http://schemas.microsoft.com/office/drawing/2014/main" id="{5A589AC2-E8AA-10AE-D9E9-A9FEB5B5E56F}"/>
              </a:ext>
            </a:extLst>
          </p:cNvPr>
          <p:cNvSpPr txBox="1"/>
          <p:nvPr/>
        </p:nvSpPr>
        <p:spPr>
          <a:xfrm>
            <a:off x="5023345" y="2725861"/>
            <a:ext cx="11470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F2B8EA"/>
                </a:solidFill>
              </a:rPr>
              <a:t>Cancer </a:t>
            </a:r>
            <a:r>
              <a:rPr lang="fr-FR" err="1">
                <a:solidFill>
                  <a:srgbClr val="F2B8EA"/>
                </a:solidFill>
              </a:rPr>
              <a:t>cell</a:t>
            </a:r>
            <a:r>
              <a:rPr lang="fr-FR">
                <a:solidFill>
                  <a:srgbClr val="F2B8EA"/>
                </a:solidFill>
              </a:rPr>
              <a:t> </a:t>
            </a:r>
          </a:p>
        </p:txBody>
      </p:sp>
      <p:sp>
        <p:nvSpPr>
          <p:cNvPr id="6" name="ZoneTexte 5">
            <a:extLst>
              <a:ext uri="{FF2B5EF4-FFF2-40B4-BE49-F238E27FC236}">
                <a16:creationId xmlns:a16="http://schemas.microsoft.com/office/drawing/2014/main" id="{672216B8-067B-2474-D3BE-0D6D3DE496E3}"/>
              </a:ext>
            </a:extLst>
          </p:cNvPr>
          <p:cNvSpPr txBox="1"/>
          <p:nvPr/>
        </p:nvSpPr>
        <p:spPr>
          <a:xfrm>
            <a:off x="3585882" y="3910071"/>
            <a:ext cx="9225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solidFill>
                  <a:srgbClr val="09BA4D"/>
                </a:solidFill>
              </a:rPr>
              <a:t>Antibody</a:t>
            </a:r>
            <a:endParaRPr lang="fr-FR">
              <a:solidFill>
                <a:srgbClr val="09BA4D"/>
              </a:solidFill>
            </a:endParaRPr>
          </a:p>
        </p:txBody>
      </p:sp>
      <p:sp>
        <p:nvSpPr>
          <p:cNvPr id="13" name="Google Shape;114;p19">
            <a:extLst>
              <a:ext uri="{FF2B5EF4-FFF2-40B4-BE49-F238E27FC236}">
                <a16:creationId xmlns:a16="http://schemas.microsoft.com/office/drawing/2014/main" id="{832CA753-63D4-44B3-819A-95E1A9D550A6}"/>
              </a:ext>
            </a:extLst>
          </p:cNvPr>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 b="1" dirty="0"/>
              <a:t>The TME is associated with the tumor genome and response to therapy</a:t>
            </a:r>
            <a:endParaRPr lang="fr-FR" dirty="0"/>
          </a:p>
        </p:txBody>
      </p:sp>
      <p:sp>
        <p:nvSpPr>
          <p:cNvPr id="7" name="TextBox 6">
            <a:extLst>
              <a:ext uri="{FF2B5EF4-FFF2-40B4-BE49-F238E27FC236}">
                <a16:creationId xmlns:a16="http://schemas.microsoft.com/office/drawing/2014/main" id="{00CF3F2F-4D00-9629-F508-4A6C950EFAB0}"/>
              </a:ext>
            </a:extLst>
          </p:cNvPr>
          <p:cNvSpPr txBox="1"/>
          <p:nvPr/>
        </p:nvSpPr>
        <p:spPr>
          <a:xfrm>
            <a:off x="6381448" y="1985667"/>
            <a:ext cx="2156331" cy="523220"/>
          </a:xfrm>
          <a:prstGeom prst="rect">
            <a:avLst/>
          </a:prstGeom>
          <a:noFill/>
        </p:spPr>
        <p:txBody>
          <a:bodyPr wrap="square" rtlCol="0">
            <a:spAutoFit/>
          </a:bodyPr>
          <a:lstStyle/>
          <a:p>
            <a:pPr algn="ctr"/>
            <a:r>
              <a:rPr lang="en-GB" dirty="0"/>
              <a:t>Hot </a:t>
            </a:r>
            <a:r>
              <a:rPr lang="en-GB" dirty="0" err="1"/>
              <a:t>tumors</a:t>
            </a:r>
            <a:r>
              <a:rPr lang="en-GB" dirty="0"/>
              <a:t> respond better to immunotherapy</a:t>
            </a:r>
          </a:p>
        </p:txBody>
      </p:sp>
    </p:spTree>
    <p:extLst>
      <p:ext uri="{BB962C8B-B14F-4D97-AF65-F5344CB8AC3E}">
        <p14:creationId xmlns:p14="http://schemas.microsoft.com/office/powerpoint/2010/main" val="210692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Resources</a:t>
            </a:r>
            <a:endParaRPr sz="2000" b="1" i="1">
              <a:solidFill>
                <a:srgbClr val="666666"/>
              </a:solidFill>
            </a:endParaRPr>
          </a:p>
        </p:txBody>
      </p:sp>
      <p:sp>
        <p:nvSpPr>
          <p:cNvPr id="244" name="Google Shape;244;p33"/>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The Genotype-Tissue Expression (GTEx) project</a:t>
            </a:r>
            <a:endParaRPr b="1"/>
          </a:p>
        </p:txBody>
      </p:sp>
      <p:sp>
        <p:nvSpPr>
          <p:cNvPr id="245" name="Google Shape;24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46" name="Google Shape;246;p33"/>
          <p:cNvSpPr txBox="1">
            <a:spLocks noGrp="1"/>
          </p:cNvSpPr>
          <p:nvPr>
            <p:ph type="body" idx="1"/>
          </p:nvPr>
        </p:nvSpPr>
        <p:spPr>
          <a:xfrm>
            <a:off x="311700" y="1609675"/>
            <a:ext cx="4028979" cy="28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Database of tissue-specific gene expression and regulation</a:t>
            </a:r>
            <a:endParaRPr sz="1400" dirty="0"/>
          </a:p>
          <a:p>
            <a:pPr marL="457200" lvl="0" indent="-317500" algn="l" rtl="0">
              <a:spcBef>
                <a:spcPts val="1600"/>
              </a:spcBef>
              <a:spcAft>
                <a:spcPts val="0"/>
              </a:spcAft>
              <a:buSzPts val="1400"/>
              <a:buChar char="●"/>
            </a:pPr>
            <a:r>
              <a:rPr lang="en" sz="1400" dirty="0"/>
              <a:t>54 non-diseased tissue sites for 1000 individuals with WGS/WES, and RNA-Seq</a:t>
            </a:r>
            <a:endParaRPr sz="1400" dirty="0"/>
          </a:p>
          <a:p>
            <a:pPr marL="457200" lvl="0" indent="-317500" algn="l" rtl="0">
              <a:spcBef>
                <a:spcPts val="0"/>
              </a:spcBef>
              <a:spcAft>
                <a:spcPts val="0"/>
              </a:spcAft>
              <a:buSzPts val="1400"/>
              <a:buChar char="●"/>
            </a:pPr>
            <a:r>
              <a:rPr lang="en" sz="1400" dirty="0"/>
              <a:t>gene expression, expression quantitative trait loci (eQTL), and histology images</a:t>
            </a:r>
            <a:endParaRPr sz="1400" dirty="0"/>
          </a:p>
        </p:txBody>
      </p:sp>
      <p:pic>
        <p:nvPicPr>
          <p:cNvPr id="247" name="Google Shape;247;p33"/>
          <p:cNvPicPr preferRelativeResize="0"/>
          <p:nvPr/>
        </p:nvPicPr>
        <p:blipFill>
          <a:blip r:embed="rId3">
            <a:alphaModFix/>
          </a:blip>
          <a:stretch>
            <a:fillRect/>
          </a:stretch>
        </p:blipFill>
        <p:spPr>
          <a:xfrm>
            <a:off x="4291600" y="1673275"/>
            <a:ext cx="4729551" cy="1685867"/>
          </a:xfrm>
          <a:prstGeom prst="rect">
            <a:avLst/>
          </a:prstGeom>
          <a:noFill/>
          <a:ln>
            <a:noFill/>
          </a:ln>
        </p:spPr>
      </p:pic>
      <p:sp>
        <p:nvSpPr>
          <p:cNvPr id="248" name="Google Shape;248;p33"/>
          <p:cNvSpPr txBox="1"/>
          <p:nvPr/>
        </p:nvSpPr>
        <p:spPr>
          <a:xfrm>
            <a:off x="4302004" y="3252475"/>
            <a:ext cx="4790400" cy="10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Expression of immune checkpoint gene PD-L1 in 52 tissues.</a:t>
            </a:r>
            <a:endParaRPr i="1"/>
          </a:p>
        </p:txBody>
      </p:sp>
      <p:pic>
        <p:nvPicPr>
          <p:cNvPr id="249" name="Google Shape;249;p33"/>
          <p:cNvPicPr preferRelativeResize="0"/>
          <p:nvPr/>
        </p:nvPicPr>
        <p:blipFill>
          <a:blip r:embed="rId4">
            <a:alphaModFix/>
          </a:blip>
          <a:stretch>
            <a:fillRect/>
          </a:stretch>
        </p:blipFill>
        <p:spPr>
          <a:xfrm>
            <a:off x="4449275" y="3623900"/>
            <a:ext cx="1241875" cy="1432925"/>
          </a:xfrm>
          <a:prstGeom prst="rect">
            <a:avLst/>
          </a:prstGeom>
          <a:noFill/>
          <a:ln>
            <a:noFill/>
          </a:ln>
        </p:spPr>
      </p:pic>
      <p:sp>
        <p:nvSpPr>
          <p:cNvPr id="250" name="Google Shape;250;p33"/>
          <p:cNvSpPr txBox="1"/>
          <p:nvPr/>
        </p:nvSpPr>
        <p:spPr>
          <a:xfrm>
            <a:off x="5757202" y="4098075"/>
            <a:ext cx="2975700" cy="10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Example Pancretic eQTL. </a:t>
            </a:r>
            <a:r>
              <a:rPr lang="en" sz="1050">
                <a:solidFill>
                  <a:srgbClr val="666666"/>
                </a:solidFill>
                <a:highlight>
                  <a:srgbClr val="FFFFFF"/>
                </a:highlight>
                <a:latin typeface="Roboto"/>
                <a:ea typeface="Roboto"/>
                <a:cs typeface="Roboto"/>
                <a:sym typeface="Roboto"/>
              </a:rPr>
              <a:t>Gene expression varies as a function of genotype at locus chr9 5456587</a:t>
            </a:r>
            <a:endParaRPr i="1">
              <a:latin typeface="Roboto"/>
              <a:ea typeface="Roboto"/>
              <a:cs typeface="Roboto"/>
              <a:sym typeface="Roboto"/>
            </a:endParaRPr>
          </a:p>
        </p:txBody>
      </p:sp>
    </p:spTree>
    <p:extLst>
      <p:ext uri="{BB962C8B-B14F-4D97-AF65-F5344CB8AC3E}">
        <p14:creationId xmlns:p14="http://schemas.microsoft.com/office/powerpoint/2010/main" val="414191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build="p"/>
      <p:bldP spid="248" grpId="0"/>
      <p:bldP spid="2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accent5"/>
                </a:solidFill>
              </a:rPr>
              <a:t>Part I. Transcriptomics</a:t>
            </a:r>
            <a:r>
              <a:rPr lang="en" b="1">
                <a:solidFill>
                  <a:srgbClr val="152243"/>
                </a:solidFill>
              </a:rPr>
              <a:t> </a:t>
            </a:r>
            <a:r>
              <a:rPr lang="en" sz="2000" b="1">
                <a:solidFill>
                  <a:srgbClr val="666666"/>
                </a:solidFill>
              </a:rPr>
              <a:t>| </a:t>
            </a:r>
            <a:r>
              <a:rPr lang="en" sz="2000" b="1" i="1">
                <a:solidFill>
                  <a:srgbClr val="666666"/>
                </a:solidFill>
              </a:rPr>
              <a:t>Resources</a:t>
            </a:r>
            <a:endParaRPr sz="2000" b="1" i="1">
              <a:solidFill>
                <a:srgbClr val="666666"/>
              </a:solidFill>
            </a:endParaRPr>
          </a:p>
        </p:txBody>
      </p:sp>
      <p:sp>
        <p:nvSpPr>
          <p:cNvPr id="256" name="Google Shape;256;p34"/>
          <p:cNvSpPr txBox="1">
            <a:spLocks noGrp="1"/>
          </p:cNvSpPr>
          <p:nvPr>
            <p:ph type="body" idx="1"/>
          </p:nvPr>
        </p:nvSpPr>
        <p:spPr>
          <a:xfrm>
            <a:off x="311700" y="1152475"/>
            <a:ext cx="8520600" cy="5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The Cancer Genome Atlas (TCGA) project</a:t>
            </a:r>
            <a:endParaRPr b="1" dirty="0"/>
          </a:p>
        </p:txBody>
      </p:sp>
      <p:sp>
        <p:nvSpPr>
          <p:cNvPr id="257" name="Google Shape;25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58" name="Google Shape;258;p34"/>
          <p:cNvSpPr txBox="1">
            <a:spLocks noGrp="1"/>
          </p:cNvSpPr>
          <p:nvPr>
            <p:ph type="body" idx="1"/>
          </p:nvPr>
        </p:nvSpPr>
        <p:spPr>
          <a:xfrm>
            <a:off x="311700" y="1585822"/>
            <a:ext cx="4120600" cy="28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Database of cancer multi-omic data for </a:t>
            </a:r>
            <a:endParaRPr sz="1400" dirty="0"/>
          </a:p>
          <a:p>
            <a:pPr marL="457200" lvl="0" indent="-317500" algn="l" rtl="0">
              <a:spcBef>
                <a:spcPts val="1600"/>
              </a:spcBef>
              <a:spcAft>
                <a:spcPts val="0"/>
              </a:spcAft>
              <a:buSzPts val="1400"/>
              <a:buChar char="●"/>
            </a:pPr>
            <a:r>
              <a:rPr lang="en" sz="1400" dirty="0"/>
              <a:t>Tumors from 33 primary sites</a:t>
            </a:r>
          </a:p>
          <a:p>
            <a:pPr marL="457200" lvl="0" indent="-317500" algn="l" rtl="0">
              <a:spcBef>
                <a:spcPts val="1600"/>
              </a:spcBef>
              <a:spcAft>
                <a:spcPts val="0"/>
              </a:spcAft>
              <a:buSzPts val="1400"/>
              <a:buChar char="●"/>
            </a:pPr>
            <a:r>
              <a:rPr lang="en-GB" sz="1400" dirty="0">
                <a:solidFill>
                  <a:schemeClr val="bg2"/>
                </a:solidFill>
                <a:latin typeface="Arial" panose="020B0604020202020204" pitchFamily="34" charset="0"/>
                <a:cs typeface="Arial" panose="020B0604020202020204" pitchFamily="34" charset="0"/>
              </a:rPr>
              <a:t>G</a:t>
            </a:r>
            <a:r>
              <a:rPr lang="en-GB" sz="1400" b="0" i="0" dirty="0">
                <a:solidFill>
                  <a:schemeClr val="bg2"/>
                </a:solidFill>
                <a:effectLst/>
                <a:latin typeface="Arial" panose="020B0604020202020204" pitchFamily="34" charset="0"/>
                <a:cs typeface="Arial" panose="020B0604020202020204" pitchFamily="34" charset="0"/>
              </a:rPr>
              <a:t>enomic, epigenomic, transcriptomic, and proteomic data</a:t>
            </a:r>
            <a:endParaRPr sz="1400" dirty="0">
              <a:solidFill>
                <a:schemeClr val="bg2"/>
              </a:solidFill>
              <a:latin typeface="Arial" panose="020B0604020202020204" pitchFamily="34" charset="0"/>
              <a:cs typeface="Arial" panose="020B0604020202020204" pitchFamily="34" charset="0"/>
            </a:endParaRPr>
          </a:p>
          <a:p>
            <a:pPr marL="457200" lvl="0" indent="-317500" algn="l" rtl="0">
              <a:spcBef>
                <a:spcPts val="0"/>
              </a:spcBef>
              <a:spcAft>
                <a:spcPts val="0"/>
              </a:spcAft>
              <a:buSzPts val="1400"/>
              <a:buChar char="●"/>
            </a:pPr>
            <a:r>
              <a:rPr lang="en" sz="1400" dirty="0"/>
              <a:t>RNA-seq data under controlled access (requires research institute affiliation)</a:t>
            </a:r>
            <a:endParaRPr sz="1400" dirty="0"/>
          </a:p>
          <a:p>
            <a:pPr marL="457200" lvl="0" indent="-317500" algn="l" rtl="0">
              <a:spcBef>
                <a:spcPts val="0"/>
              </a:spcBef>
              <a:spcAft>
                <a:spcPts val="0"/>
              </a:spcAft>
              <a:buSzPts val="1400"/>
              <a:buChar char="●"/>
            </a:pPr>
            <a:r>
              <a:rPr lang="en" sz="1400" dirty="0"/>
              <a:t>Processed gene expression data (read counts and FPKM) open-access</a:t>
            </a:r>
            <a:endParaRPr sz="1400" dirty="0"/>
          </a:p>
        </p:txBody>
      </p:sp>
      <p:sp>
        <p:nvSpPr>
          <p:cNvPr id="259" name="Google Shape;259;p34"/>
          <p:cNvSpPr txBox="1"/>
          <p:nvPr/>
        </p:nvSpPr>
        <p:spPr>
          <a:xfrm>
            <a:off x="4331224" y="3778725"/>
            <a:ext cx="4546500" cy="10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666666"/>
                </a:solidFill>
                <a:highlight>
                  <a:srgbClr val="FFFFFF"/>
                </a:highlight>
                <a:latin typeface="Roboto"/>
                <a:ea typeface="Roboto"/>
                <a:cs typeface="Roboto"/>
                <a:sym typeface="Roboto"/>
              </a:rPr>
              <a:t>Web interface of the genomic data portal hosting the TCGA data. </a:t>
            </a:r>
            <a:r>
              <a:rPr lang="en" sz="1050" i="1">
                <a:solidFill>
                  <a:srgbClr val="666666"/>
                </a:solidFill>
                <a:highlight>
                  <a:srgbClr val="FFFFFF"/>
                </a:highlight>
                <a:latin typeface="Roboto"/>
                <a:ea typeface="Roboto"/>
                <a:cs typeface="Roboto"/>
                <a:sym typeface="Roboto"/>
              </a:rPr>
              <a:t>Source: </a:t>
            </a:r>
            <a:r>
              <a:rPr lang="en" sz="1100" u="sng">
                <a:solidFill>
                  <a:schemeClr val="hlink"/>
                </a:solidFill>
                <a:hlinkClick r:id="rId3"/>
              </a:rPr>
              <a:t>https://portal.gdc.cancer.gov/</a:t>
            </a:r>
            <a:r>
              <a:rPr lang="en" sz="1050" i="1">
                <a:solidFill>
                  <a:srgbClr val="666666"/>
                </a:solidFill>
                <a:highlight>
                  <a:srgbClr val="FFFFFF"/>
                </a:highlight>
                <a:latin typeface="Roboto"/>
                <a:ea typeface="Roboto"/>
                <a:cs typeface="Roboto"/>
                <a:sym typeface="Roboto"/>
              </a:rPr>
              <a:t>.</a:t>
            </a:r>
            <a:endParaRPr i="1">
              <a:latin typeface="Roboto"/>
              <a:ea typeface="Roboto"/>
              <a:cs typeface="Roboto"/>
              <a:sym typeface="Roboto"/>
            </a:endParaRPr>
          </a:p>
        </p:txBody>
      </p:sp>
      <p:pic>
        <p:nvPicPr>
          <p:cNvPr id="260" name="Google Shape;260;p34"/>
          <p:cNvPicPr preferRelativeResize="0"/>
          <p:nvPr/>
        </p:nvPicPr>
        <p:blipFill>
          <a:blip r:embed="rId4">
            <a:alphaModFix/>
          </a:blip>
          <a:stretch>
            <a:fillRect/>
          </a:stretch>
        </p:blipFill>
        <p:spPr>
          <a:xfrm>
            <a:off x="4529000" y="1895350"/>
            <a:ext cx="4348876" cy="1854374"/>
          </a:xfrm>
          <a:prstGeom prst="rect">
            <a:avLst/>
          </a:prstGeom>
          <a:noFill/>
          <a:ln>
            <a:noFill/>
          </a:ln>
        </p:spPr>
      </p:pic>
    </p:spTree>
    <p:extLst>
      <p:ext uri="{BB962C8B-B14F-4D97-AF65-F5344CB8AC3E}">
        <p14:creationId xmlns:p14="http://schemas.microsoft.com/office/powerpoint/2010/main" val="344932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build="p"/>
      <p:bldP spid="259"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IARC Color Palette">
      <a:dk1>
        <a:srgbClr val="000000"/>
      </a:dk1>
      <a:lt1>
        <a:srgbClr val="FFFFFF"/>
      </a:lt1>
      <a:dk2>
        <a:srgbClr val="2B3256"/>
      </a:dk2>
      <a:lt2>
        <a:srgbClr val="E7E6E6"/>
      </a:lt2>
      <a:accent1>
        <a:srgbClr val="D27F65"/>
      </a:accent1>
      <a:accent2>
        <a:srgbClr val="EFEEE0"/>
      </a:accent2>
      <a:accent3>
        <a:srgbClr val="2B3256"/>
      </a:accent3>
      <a:accent4>
        <a:srgbClr val="D27F65"/>
      </a:accent4>
      <a:accent5>
        <a:srgbClr val="EFEEE0"/>
      </a:accent5>
      <a:accent6>
        <a:srgbClr val="D27F65"/>
      </a:accent6>
      <a:hlink>
        <a:srgbClr val="0093D5"/>
      </a:hlink>
      <a:folHlink>
        <a:srgbClr val="D27F6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ARC PPT Template defi" id="{29B0682D-293C-F544-9774-1ED9D4E24146}" vid="{0A8EF83B-C966-C74A-BFE1-395CD966488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C2194DC6B2284FAE5955FAA0A2E0BD" ma:contentTypeVersion="16" ma:contentTypeDescription="Create a new document." ma:contentTypeScope="" ma:versionID="c16e0d8689f95cecc3fe6115a0efc19c">
  <xsd:schema xmlns:xsd="http://www.w3.org/2001/XMLSchema" xmlns:xs="http://www.w3.org/2001/XMLSchema" xmlns:p="http://schemas.microsoft.com/office/2006/metadata/properties" xmlns:ns2="92f9c949-928f-405f-9b31-ca28cf6ea3df" xmlns:ns3="1beee1c2-fb4d-4c4a-ad1f-599d27466585" targetNamespace="http://schemas.microsoft.com/office/2006/metadata/properties" ma:root="true" ma:fieldsID="86b5eaeebcdf6291df7f8502cce49b09" ns2:_="" ns3:_="">
    <xsd:import namespace="92f9c949-928f-405f-9b31-ca28cf6ea3df"/>
    <xsd:import namespace="1beee1c2-fb4d-4c4a-ad1f-599d27466585"/>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element ref="ns3:MediaServiceObjectDetectorVersions" minOccurs="0"/>
                <xsd:element ref="ns3:MediaServiceSearchPropertie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f9c949-928f-405f-9b31-ca28cf6ea3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02cb3202-4f4a-4597-8712-8bb832f3ebd0}" ma:internalName="TaxCatchAll" ma:showField="CatchAllData" ma:web="92f9c949-928f-405f-9b31-ca28cf6ea3d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beee1c2-fb4d-4c4a-ad1f-599d27466585"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5d2bbfa-515d-4e02-8759-d24852ed3c23"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beee1c2-fb4d-4c4a-ad1f-599d27466585">
      <Terms xmlns="http://schemas.microsoft.com/office/infopath/2007/PartnerControls"/>
    </lcf76f155ced4ddcb4097134ff3c332f>
    <TaxCatchAll xmlns="92f9c949-928f-405f-9b31-ca28cf6ea3df" xsi:nil="true"/>
  </documentManagement>
</p:properties>
</file>

<file path=customXml/itemProps1.xml><?xml version="1.0" encoding="utf-8"?>
<ds:datastoreItem xmlns:ds="http://schemas.openxmlformats.org/officeDocument/2006/customXml" ds:itemID="{049DBF23-53B9-457E-B188-E3E4ACCA74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f9c949-928f-405f-9b31-ca28cf6ea3df"/>
    <ds:schemaRef ds:uri="1beee1c2-fb4d-4c4a-ad1f-599d274665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17E2C2-9F91-4DCA-8F1C-04311EED31FF}">
  <ds:schemaRefs>
    <ds:schemaRef ds:uri="http://schemas.microsoft.com/sharepoint/v3/contenttype/forms"/>
  </ds:schemaRefs>
</ds:datastoreItem>
</file>

<file path=customXml/itemProps3.xml><?xml version="1.0" encoding="utf-8"?>
<ds:datastoreItem xmlns:ds="http://schemas.openxmlformats.org/officeDocument/2006/customXml" ds:itemID="{75440FA8-AD65-4F09-84CE-F13DC7DAA36A}">
  <ds:schemaRefs>
    <ds:schemaRef ds:uri="http://purl.org/dc/terms/"/>
    <ds:schemaRef ds:uri="http://schemas.microsoft.com/office/2006/documentManagement/types"/>
    <ds:schemaRef ds:uri="http://purl.org/dc/elements/1.1/"/>
    <ds:schemaRef ds:uri="1beee1c2-fb4d-4c4a-ad1f-599d27466585"/>
    <ds:schemaRef ds:uri="http://schemas.microsoft.com/office/2006/metadata/properties"/>
    <ds:schemaRef ds:uri="http://purl.org/dc/dcmitype/"/>
    <ds:schemaRef ds:uri="http://www.w3.org/XML/1998/namespace"/>
    <ds:schemaRef ds:uri="92f9c949-928f-405f-9b31-ca28cf6ea3df"/>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16412</TotalTime>
  <Words>2739</Words>
  <Application>Microsoft Office PowerPoint</Application>
  <PresentationFormat>On-screen Show (16:9)</PresentationFormat>
  <Paragraphs>366</Paragraphs>
  <Slides>47</Slides>
  <Notes>44</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PP Object Sans</vt:lpstr>
      <vt:lpstr>Roboto</vt:lpstr>
      <vt:lpstr>PP Object Sans Heavy</vt:lpstr>
      <vt:lpstr>Arial</vt:lpstr>
      <vt:lpstr>PP Object Sans Light</vt:lpstr>
      <vt:lpstr>Helvetica</vt:lpstr>
      <vt:lpstr>Simple Light</vt:lpstr>
      <vt:lpstr>Tema de Office</vt:lpstr>
      <vt:lpstr>Medical Genomics:  Single-cell Transcriptomics </vt:lpstr>
      <vt:lpstr>Plan</vt:lpstr>
      <vt:lpstr>Part I. Transcriptomics | Concepts</vt:lpstr>
      <vt:lpstr>Part I. Transcriptomics | Concepts</vt:lpstr>
      <vt:lpstr>Part I. Transcriptomics | Concepts</vt:lpstr>
      <vt:lpstr>Part I. Transcriptomics | Concepts</vt:lpstr>
      <vt:lpstr>Part I. Transcriptomics | Concepts</vt:lpstr>
      <vt:lpstr>Part I. Transcriptomics | Resources</vt:lpstr>
      <vt:lpstr>Part I. Transcriptomics | Resources</vt:lpstr>
      <vt:lpstr>Part I. Transcriptomics | Resources</vt:lpstr>
      <vt:lpstr>Part I. Transcriptomics | Resources</vt:lpstr>
      <vt:lpstr>Part I. Transcriptomics | Resources</vt:lpstr>
      <vt:lpstr>Part I. Transcriptomics | Resources</vt:lpstr>
      <vt:lpstr>Part II. Single-cell transcriptomics | Concepts</vt:lpstr>
      <vt:lpstr>Part II. Single-cell transcriptomics | Concepts</vt:lpstr>
      <vt:lpstr>Part II. Single-cell transcriptomics | Concepts</vt:lpstr>
      <vt:lpstr>Part II. Single-cell transcriptomics | Concepts</vt:lpstr>
      <vt:lpstr>Part II. Single-cell transcriptomics | Concepts</vt:lpstr>
      <vt:lpstr>Part II. Single-cell transcriptomics | Techniques</vt:lpstr>
      <vt:lpstr>Part II. Single-cell transcriptomics | Techniques</vt:lpstr>
      <vt:lpstr>Part II. Single-cell transcriptomics | Techniques</vt:lpstr>
      <vt:lpstr>Part II. Single-cell transcriptomics | Techniques</vt:lpstr>
      <vt:lpstr>Part II. Single-cell transcriptomics | Techniques</vt:lpstr>
      <vt:lpstr>Part II. Single-cell transcriptomics | Techniques</vt:lpstr>
      <vt:lpstr>Part II. Single-cell transcriptomics | Techniques</vt:lpstr>
      <vt:lpstr>Part II. Single-cell transcriptomics | Techniques</vt:lpstr>
      <vt:lpstr>Part II. Single-cell transcriptomics | Techniques</vt:lpstr>
      <vt:lpstr>Part II. Single-cell transcriptomics | Techniques</vt:lpstr>
      <vt:lpstr>Part II. Single-cell transcriptomics | Analysis</vt:lpstr>
      <vt:lpstr>Part II. Single-cell transcriptomics | Analysis</vt:lpstr>
      <vt:lpstr>Part II. Single-cell transcriptomics | Analysis</vt:lpstr>
      <vt:lpstr>Part II. Single-cell transcriptomics | Analysis</vt:lpstr>
      <vt:lpstr>Part II. Single-cell transcriptomics | Analysis</vt:lpstr>
      <vt:lpstr>Part II. Single-cell transcriptomics | Analysis</vt:lpstr>
      <vt:lpstr>Part II. Single-cell transcriptomics | Analysis</vt:lpstr>
      <vt:lpstr>Part II. Single-cell transcriptomics | Analysis</vt:lpstr>
      <vt:lpstr>Part II. Single-cell transcriptomics | Analysis</vt:lpstr>
      <vt:lpstr>Part II. Single-cell transcriptomics | Analysis</vt:lpstr>
      <vt:lpstr>Part II. Single-cell transcriptomics | Analysis</vt:lpstr>
      <vt:lpstr>Part II. Single-cell transcriptomics | Analysis</vt:lpstr>
      <vt:lpstr>Part II. Single-cell transcriptomics | Analysis</vt:lpstr>
      <vt:lpstr>Thank you </vt:lpstr>
      <vt:lpstr>Appendices </vt:lpstr>
      <vt:lpstr>Part I. Transcriptomics | Concepts</vt:lpstr>
      <vt:lpstr>Part I. Transcriptomics | Analysis</vt:lpstr>
      <vt:lpstr>Part I. Transcriptomics | Analysis</vt:lpstr>
      <vt:lpstr>Part II. Single-cell transcriptomics |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Genomics #2: Transcriptomics, multi-omics and beyond</dc:title>
  <dc:creator>Laurane Mange</dc:creator>
  <cp:lastModifiedBy>Laurane Mange</cp:lastModifiedBy>
  <cp:revision>6</cp:revision>
  <dcterms:modified xsi:type="dcterms:W3CDTF">2025-11-24T18:21:46Z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0x01010058C2194DC6B2284FAE5955FAA0A2E0BD</vt:lpwstr>
  </property>
  <property fmtid="{D5CDD505-2E9C-101B-9397-08002B2CF9AE}" pid="3" name="MediaServiceImageTags">
    <vt:lpwstr/>
  </property>
</Properties>
</file>